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sldIdLst>
    <p:sldId id="256" r:id="rId2"/>
    <p:sldId id="257" r:id="rId3"/>
    <p:sldId id="277" r:id="rId4"/>
    <p:sldId id="285" r:id="rId5"/>
    <p:sldId id="259" r:id="rId6"/>
    <p:sldId id="292" r:id="rId7"/>
    <p:sldId id="293" r:id="rId8"/>
    <p:sldId id="296" r:id="rId9"/>
    <p:sldId id="294" r:id="rId10"/>
    <p:sldId id="287" r:id="rId11"/>
    <p:sldId id="264" r:id="rId12"/>
    <p:sldId id="297" r:id="rId13"/>
    <p:sldId id="295" r:id="rId14"/>
    <p:sldId id="298" r:id="rId15"/>
    <p:sldId id="283" r:id="rId16"/>
    <p:sldId id="284" r:id="rId17"/>
    <p:sldId id="299" r:id="rId18"/>
    <p:sldId id="291" r:id="rId19"/>
    <p:sldId id="281" r:id="rId20"/>
    <p:sldId id="301" r:id="rId21"/>
    <p:sldId id="269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996" autoAdjust="0"/>
    <p:restoredTop sz="94660"/>
  </p:normalViewPr>
  <p:slideViewPr>
    <p:cSldViewPr snapToGrid="0">
      <p:cViewPr varScale="1">
        <p:scale>
          <a:sx n="66" d="100"/>
          <a:sy n="66" d="100"/>
        </p:scale>
        <p:origin x="40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diagrams/_rels/drawing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diagrams/_rels/drawing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0F1B1BC-B85B-4F34-AC0D-76585598FCB9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201D9B7B-5F33-4232-AB67-24C0D199EC44}">
      <dgm:prSet/>
      <dgm:spPr/>
      <dgm:t>
        <a:bodyPr/>
        <a:lstStyle/>
        <a:p>
          <a:r>
            <a:rPr lang="en-US" dirty="0"/>
            <a:t>The graph above shows a strong positive correlation between the Graduation Rate and Tuition Fees.</a:t>
          </a:r>
        </a:p>
      </dgm:t>
    </dgm:pt>
    <dgm:pt modelId="{A52C719A-6D8A-4C83-A635-90B18D71FFCA}" type="parTrans" cxnId="{781CE3FF-978E-4DD8-AD84-A578E90450E6}">
      <dgm:prSet/>
      <dgm:spPr/>
      <dgm:t>
        <a:bodyPr/>
        <a:lstStyle/>
        <a:p>
          <a:endParaRPr lang="en-US"/>
        </a:p>
      </dgm:t>
    </dgm:pt>
    <dgm:pt modelId="{3B815433-FF52-4702-9475-EA99EAEA372E}" type="sibTrans" cxnId="{781CE3FF-978E-4DD8-AD84-A578E90450E6}">
      <dgm:prSet/>
      <dgm:spPr/>
      <dgm:t>
        <a:bodyPr/>
        <a:lstStyle/>
        <a:p>
          <a:endParaRPr lang="en-US"/>
        </a:p>
      </dgm:t>
    </dgm:pt>
    <dgm:pt modelId="{1B6B1F96-4501-4CE8-B5E4-54BDF28003C9}">
      <dgm:prSet/>
      <dgm:spPr/>
      <dgm:t>
        <a:bodyPr/>
        <a:lstStyle/>
        <a:p>
          <a:r>
            <a:rPr lang="en-US" dirty="0"/>
            <a:t>Higher tuition rates positively affects graduation rates.</a:t>
          </a:r>
        </a:p>
      </dgm:t>
    </dgm:pt>
    <dgm:pt modelId="{FC0E319E-863D-4495-AD9F-173093EB6034}" type="parTrans" cxnId="{A1ADF42E-9348-4054-BB0C-911A1E5CAC57}">
      <dgm:prSet/>
      <dgm:spPr/>
      <dgm:t>
        <a:bodyPr/>
        <a:lstStyle/>
        <a:p>
          <a:endParaRPr lang="en-US"/>
        </a:p>
      </dgm:t>
    </dgm:pt>
    <dgm:pt modelId="{B2C8ECB5-14DE-4656-BE24-7042FD3B2E22}" type="sibTrans" cxnId="{A1ADF42E-9348-4054-BB0C-911A1E5CAC57}">
      <dgm:prSet/>
      <dgm:spPr/>
      <dgm:t>
        <a:bodyPr/>
        <a:lstStyle/>
        <a:p>
          <a:endParaRPr lang="en-US"/>
        </a:p>
      </dgm:t>
    </dgm:pt>
    <dgm:pt modelId="{8501A1E9-FE93-4CD8-9C43-71F9264BE59D}" type="pres">
      <dgm:prSet presAssocID="{20F1B1BC-B85B-4F34-AC0D-76585598FCB9}" presName="linear" presStyleCnt="0">
        <dgm:presLayoutVars>
          <dgm:animLvl val="lvl"/>
          <dgm:resizeHandles val="exact"/>
        </dgm:presLayoutVars>
      </dgm:prSet>
      <dgm:spPr/>
    </dgm:pt>
    <dgm:pt modelId="{B49FC3DD-AC40-46B4-A613-4810FF0D3FEE}" type="pres">
      <dgm:prSet presAssocID="{201D9B7B-5F33-4232-AB67-24C0D199EC44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4BAF8F10-BF0C-4D26-AFCC-7621C86B5523}" type="pres">
      <dgm:prSet presAssocID="{3B815433-FF52-4702-9475-EA99EAEA372E}" presName="spacer" presStyleCnt="0"/>
      <dgm:spPr/>
    </dgm:pt>
    <dgm:pt modelId="{47BC746F-45F5-4DFE-ABDC-FB87C822A80C}" type="pres">
      <dgm:prSet presAssocID="{1B6B1F96-4501-4CE8-B5E4-54BDF28003C9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A1ADF42E-9348-4054-BB0C-911A1E5CAC57}" srcId="{20F1B1BC-B85B-4F34-AC0D-76585598FCB9}" destId="{1B6B1F96-4501-4CE8-B5E4-54BDF28003C9}" srcOrd="1" destOrd="0" parTransId="{FC0E319E-863D-4495-AD9F-173093EB6034}" sibTransId="{B2C8ECB5-14DE-4656-BE24-7042FD3B2E22}"/>
    <dgm:cxn modelId="{3230E248-C737-4F35-A7A8-8998727F0BA2}" type="presOf" srcId="{20F1B1BC-B85B-4F34-AC0D-76585598FCB9}" destId="{8501A1E9-FE93-4CD8-9C43-71F9264BE59D}" srcOrd="0" destOrd="0" presId="urn:microsoft.com/office/officeart/2005/8/layout/vList2"/>
    <dgm:cxn modelId="{F028C44E-7C4E-45EB-BDEE-497DF508291D}" type="presOf" srcId="{201D9B7B-5F33-4232-AB67-24C0D199EC44}" destId="{B49FC3DD-AC40-46B4-A613-4810FF0D3FEE}" srcOrd="0" destOrd="0" presId="urn:microsoft.com/office/officeart/2005/8/layout/vList2"/>
    <dgm:cxn modelId="{7680F69B-DB27-4044-BAD1-0EFAFB6B9D47}" type="presOf" srcId="{1B6B1F96-4501-4CE8-B5E4-54BDF28003C9}" destId="{47BC746F-45F5-4DFE-ABDC-FB87C822A80C}" srcOrd="0" destOrd="0" presId="urn:microsoft.com/office/officeart/2005/8/layout/vList2"/>
    <dgm:cxn modelId="{781CE3FF-978E-4DD8-AD84-A578E90450E6}" srcId="{20F1B1BC-B85B-4F34-AC0D-76585598FCB9}" destId="{201D9B7B-5F33-4232-AB67-24C0D199EC44}" srcOrd="0" destOrd="0" parTransId="{A52C719A-6D8A-4C83-A635-90B18D71FFCA}" sibTransId="{3B815433-FF52-4702-9475-EA99EAEA372E}"/>
    <dgm:cxn modelId="{8ABD4310-C1F0-4335-A3E5-244B8BF2A180}" type="presParOf" srcId="{8501A1E9-FE93-4CD8-9C43-71F9264BE59D}" destId="{B49FC3DD-AC40-46B4-A613-4810FF0D3FEE}" srcOrd="0" destOrd="0" presId="urn:microsoft.com/office/officeart/2005/8/layout/vList2"/>
    <dgm:cxn modelId="{ED28CA1C-D85D-44DC-8225-99DDFF9BE2F8}" type="presParOf" srcId="{8501A1E9-FE93-4CD8-9C43-71F9264BE59D}" destId="{4BAF8F10-BF0C-4D26-AFCC-7621C86B5523}" srcOrd="1" destOrd="0" presId="urn:microsoft.com/office/officeart/2005/8/layout/vList2"/>
    <dgm:cxn modelId="{33699780-BE18-412D-87AE-9AFC2FAE14D9}" type="presParOf" srcId="{8501A1E9-FE93-4CD8-9C43-71F9264BE59D}" destId="{47BC746F-45F5-4DFE-ABDC-FB87C822A80C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0F1B1BC-B85B-4F34-AC0D-76585598FCB9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201D9B7B-5F33-4232-AB67-24C0D199EC44}">
      <dgm:prSet/>
      <dgm:spPr/>
      <dgm:t>
        <a:bodyPr/>
        <a:lstStyle/>
        <a:p>
          <a:r>
            <a:rPr lang="en-US" dirty="0"/>
            <a:t>The graph above shows a strong negative correlation between the Graduation rate and Acceptance rate.</a:t>
          </a:r>
        </a:p>
      </dgm:t>
    </dgm:pt>
    <dgm:pt modelId="{A52C719A-6D8A-4C83-A635-90B18D71FFCA}" type="parTrans" cxnId="{781CE3FF-978E-4DD8-AD84-A578E90450E6}">
      <dgm:prSet/>
      <dgm:spPr/>
      <dgm:t>
        <a:bodyPr/>
        <a:lstStyle/>
        <a:p>
          <a:endParaRPr lang="en-US"/>
        </a:p>
      </dgm:t>
    </dgm:pt>
    <dgm:pt modelId="{3B815433-FF52-4702-9475-EA99EAEA372E}" type="sibTrans" cxnId="{781CE3FF-978E-4DD8-AD84-A578E90450E6}">
      <dgm:prSet/>
      <dgm:spPr/>
      <dgm:t>
        <a:bodyPr/>
        <a:lstStyle/>
        <a:p>
          <a:endParaRPr lang="en-US"/>
        </a:p>
      </dgm:t>
    </dgm:pt>
    <dgm:pt modelId="{1B6B1F96-4501-4CE8-B5E4-54BDF28003C9}">
      <dgm:prSet/>
      <dgm:spPr/>
      <dgm:t>
        <a:bodyPr/>
        <a:lstStyle/>
        <a:p>
          <a:r>
            <a:rPr lang="en-US" dirty="0"/>
            <a:t>Higher acceptance rates decreases graduation rates</a:t>
          </a:r>
        </a:p>
      </dgm:t>
    </dgm:pt>
    <dgm:pt modelId="{FC0E319E-863D-4495-AD9F-173093EB6034}" type="parTrans" cxnId="{A1ADF42E-9348-4054-BB0C-911A1E5CAC57}">
      <dgm:prSet/>
      <dgm:spPr/>
      <dgm:t>
        <a:bodyPr/>
        <a:lstStyle/>
        <a:p>
          <a:endParaRPr lang="en-US"/>
        </a:p>
      </dgm:t>
    </dgm:pt>
    <dgm:pt modelId="{B2C8ECB5-14DE-4656-BE24-7042FD3B2E22}" type="sibTrans" cxnId="{A1ADF42E-9348-4054-BB0C-911A1E5CAC57}">
      <dgm:prSet/>
      <dgm:spPr/>
      <dgm:t>
        <a:bodyPr/>
        <a:lstStyle/>
        <a:p>
          <a:endParaRPr lang="en-US"/>
        </a:p>
      </dgm:t>
    </dgm:pt>
    <dgm:pt modelId="{8501A1E9-FE93-4CD8-9C43-71F9264BE59D}" type="pres">
      <dgm:prSet presAssocID="{20F1B1BC-B85B-4F34-AC0D-76585598FCB9}" presName="linear" presStyleCnt="0">
        <dgm:presLayoutVars>
          <dgm:animLvl val="lvl"/>
          <dgm:resizeHandles val="exact"/>
        </dgm:presLayoutVars>
      </dgm:prSet>
      <dgm:spPr/>
    </dgm:pt>
    <dgm:pt modelId="{B49FC3DD-AC40-46B4-A613-4810FF0D3FEE}" type="pres">
      <dgm:prSet presAssocID="{201D9B7B-5F33-4232-AB67-24C0D199EC44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4BAF8F10-BF0C-4D26-AFCC-7621C86B5523}" type="pres">
      <dgm:prSet presAssocID="{3B815433-FF52-4702-9475-EA99EAEA372E}" presName="spacer" presStyleCnt="0"/>
      <dgm:spPr/>
    </dgm:pt>
    <dgm:pt modelId="{47BC746F-45F5-4DFE-ABDC-FB87C822A80C}" type="pres">
      <dgm:prSet presAssocID="{1B6B1F96-4501-4CE8-B5E4-54BDF28003C9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A1ADF42E-9348-4054-BB0C-911A1E5CAC57}" srcId="{20F1B1BC-B85B-4F34-AC0D-76585598FCB9}" destId="{1B6B1F96-4501-4CE8-B5E4-54BDF28003C9}" srcOrd="1" destOrd="0" parTransId="{FC0E319E-863D-4495-AD9F-173093EB6034}" sibTransId="{B2C8ECB5-14DE-4656-BE24-7042FD3B2E22}"/>
    <dgm:cxn modelId="{3230E248-C737-4F35-A7A8-8998727F0BA2}" type="presOf" srcId="{20F1B1BC-B85B-4F34-AC0D-76585598FCB9}" destId="{8501A1E9-FE93-4CD8-9C43-71F9264BE59D}" srcOrd="0" destOrd="0" presId="urn:microsoft.com/office/officeart/2005/8/layout/vList2"/>
    <dgm:cxn modelId="{F028C44E-7C4E-45EB-BDEE-497DF508291D}" type="presOf" srcId="{201D9B7B-5F33-4232-AB67-24C0D199EC44}" destId="{B49FC3DD-AC40-46B4-A613-4810FF0D3FEE}" srcOrd="0" destOrd="0" presId="urn:microsoft.com/office/officeart/2005/8/layout/vList2"/>
    <dgm:cxn modelId="{7680F69B-DB27-4044-BAD1-0EFAFB6B9D47}" type="presOf" srcId="{1B6B1F96-4501-4CE8-B5E4-54BDF28003C9}" destId="{47BC746F-45F5-4DFE-ABDC-FB87C822A80C}" srcOrd="0" destOrd="0" presId="urn:microsoft.com/office/officeart/2005/8/layout/vList2"/>
    <dgm:cxn modelId="{781CE3FF-978E-4DD8-AD84-A578E90450E6}" srcId="{20F1B1BC-B85B-4F34-AC0D-76585598FCB9}" destId="{201D9B7B-5F33-4232-AB67-24C0D199EC44}" srcOrd="0" destOrd="0" parTransId="{A52C719A-6D8A-4C83-A635-90B18D71FFCA}" sibTransId="{3B815433-FF52-4702-9475-EA99EAEA372E}"/>
    <dgm:cxn modelId="{8ABD4310-C1F0-4335-A3E5-244B8BF2A180}" type="presParOf" srcId="{8501A1E9-FE93-4CD8-9C43-71F9264BE59D}" destId="{B49FC3DD-AC40-46B4-A613-4810FF0D3FEE}" srcOrd="0" destOrd="0" presId="urn:microsoft.com/office/officeart/2005/8/layout/vList2"/>
    <dgm:cxn modelId="{ED28CA1C-D85D-44DC-8225-99DDFF9BE2F8}" type="presParOf" srcId="{8501A1E9-FE93-4CD8-9C43-71F9264BE59D}" destId="{4BAF8F10-BF0C-4D26-AFCC-7621C86B5523}" srcOrd="1" destOrd="0" presId="urn:microsoft.com/office/officeart/2005/8/layout/vList2"/>
    <dgm:cxn modelId="{33699780-BE18-412D-87AE-9AFC2FAE14D9}" type="presParOf" srcId="{8501A1E9-FE93-4CD8-9C43-71F9264BE59D}" destId="{47BC746F-45F5-4DFE-ABDC-FB87C822A80C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0F1B1BC-B85B-4F34-AC0D-76585598FCB9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201D9B7B-5F33-4232-AB67-24C0D199EC44}">
      <dgm:prSet/>
      <dgm:spPr/>
      <dgm:t>
        <a:bodyPr/>
        <a:lstStyle/>
        <a:p>
          <a:r>
            <a:rPr lang="en-US" dirty="0"/>
            <a:t>The graph above shows little to no correlation between the Graduation rate and Total Students.</a:t>
          </a:r>
        </a:p>
      </dgm:t>
    </dgm:pt>
    <dgm:pt modelId="{A52C719A-6D8A-4C83-A635-90B18D71FFCA}" type="parTrans" cxnId="{781CE3FF-978E-4DD8-AD84-A578E90450E6}">
      <dgm:prSet/>
      <dgm:spPr/>
      <dgm:t>
        <a:bodyPr/>
        <a:lstStyle/>
        <a:p>
          <a:endParaRPr lang="en-US"/>
        </a:p>
      </dgm:t>
    </dgm:pt>
    <dgm:pt modelId="{3B815433-FF52-4702-9475-EA99EAEA372E}" type="sibTrans" cxnId="{781CE3FF-978E-4DD8-AD84-A578E90450E6}">
      <dgm:prSet/>
      <dgm:spPr/>
      <dgm:t>
        <a:bodyPr/>
        <a:lstStyle/>
        <a:p>
          <a:endParaRPr lang="en-US"/>
        </a:p>
      </dgm:t>
    </dgm:pt>
    <dgm:pt modelId="{1B6B1F96-4501-4CE8-B5E4-54BDF28003C9}">
      <dgm:prSet/>
      <dgm:spPr/>
      <dgm:t>
        <a:bodyPr/>
        <a:lstStyle/>
        <a:p>
          <a:r>
            <a:rPr lang="en-US" dirty="0"/>
            <a:t>Total students (school size) doesn’t affect the graduation rate.</a:t>
          </a:r>
        </a:p>
      </dgm:t>
    </dgm:pt>
    <dgm:pt modelId="{FC0E319E-863D-4495-AD9F-173093EB6034}" type="parTrans" cxnId="{A1ADF42E-9348-4054-BB0C-911A1E5CAC57}">
      <dgm:prSet/>
      <dgm:spPr/>
      <dgm:t>
        <a:bodyPr/>
        <a:lstStyle/>
        <a:p>
          <a:endParaRPr lang="en-US"/>
        </a:p>
      </dgm:t>
    </dgm:pt>
    <dgm:pt modelId="{B2C8ECB5-14DE-4656-BE24-7042FD3B2E22}" type="sibTrans" cxnId="{A1ADF42E-9348-4054-BB0C-911A1E5CAC57}">
      <dgm:prSet/>
      <dgm:spPr/>
      <dgm:t>
        <a:bodyPr/>
        <a:lstStyle/>
        <a:p>
          <a:endParaRPr lang="en-US"/>
        </a:p>
      </dgm:t>
    </dgm:pt>
    <dgm:pt modelId="{8501A1E9-FE93-4CD8-9C43-71F9264BE59D}" type="pres">
      <dgm:prSet presAssocID="{20F1B1BC-B85B-4F34-AC0D-76585598FCB9}" presName="linear" presStyleCnt="0">
        <dgm:presLayoutVars>
          <dgm:animLvl val="lvl"/>
          <dgm:resizeHandles val="exact"/>
        </dgm:presLayoutVars>
      </dgm:prSet>
      <dgm:spPr/>
    </dgm:pt>
    <dgm:pt modelId="{B49FC3DD-AC40-46B4-A613-4810FF0D3FEE}" type="pres">
      <dgm:prSet presAssocID="{201D9B7B-5F33-4232-AB67-24C0D199EC44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4BAF8F10-BF0C-4D26-AFCC-7621C86B5523}" type="pres">
      <dgm:prSet presAssocID="{3B815433-FF52-4702-9475-EA99EAEA372E}" presName="spacer" presStyleCnt="0"/>
      <dgm:spPr/>
    </dgm:pt>
    <dgm:pt modelId="{47BC746F-45F5-4DFE-ABDC-FB87C822A80C}" type="pres">
      <dgm:prSet presAssocID="{1B6B1F96-4501-4CE8-B5E4-54BDF28003C9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A1ADF42E-9348-4054-BB0C-911A1E5CAC57}" srcId="{20F1B1BC-B85B-4F34-AC0D-76585598FCB9}" destId="{1B6B1F96-4501-4CE8-B5E4-54BDF28003C9}" srcOrd="1" destOrd="0" parTransId="{FC0E319E-863D-4495-AD9F-173093EB6034}" sibTransId="{B2C8ECB5-14DE-4656-BE24-7042FD3B2E22}"/>
    <dgm:cxn modelId="{3230E248-C737-4F35-A7A8-8998727F0BA2}" type="presOf" srcId="{20F1B1BC-B85B-4F34-AC0D-76585598FCB9}" destId="{8501A1E9-FE93-4CD8-9C43-71F9264BE59D}" srcOrd="0" destOrd="0" presId="urn:microsoft.com/office/officeart/2005/8/layout/vList2"/>
    <dgm:cxn modelId="{F028C44E-7C4E-45EB-BDEE-497DF508291D}" type="presOf" srcId="{201D9B7B-5F33-4232-AB67-24C0D199EC44}" destId="{B49FC3DD-AC40-46B4-A613-4810FF0D3FEE}" srcOrd="0" destOrd="0" presId="urn:microsoft.com/office/officeart/2005/8/layout/vList2"/>
    <dgm:cxn modelId="{7680F69B-DB27-4044-BAD1-0EFAFB6B9D47}" type="presOf" srcId="{1B6B1F96-4501-4CE8-B5E4-54BDF28003C9}" destId="{47BC746F-45F5-4DFE-ABDC-FB87C822A80C}" srcOrd="0" destOrd="0" presId="urn:microsoft.com/office/officeart/2005/8/layout/vList2"/>
    <dgm:cxn modelId="{781CE3FF-978E-4DD8-AD84-A578E90450E6}" srcId="{20F1B1BC-B85B-4F34-AC0D-76585598FCB9}" destId="{201D9B7B-5F33-4232-AB67-24C0D199EC44}" srcOrd="0" destOrd="0" parTransId="{A52C719A-6D8A-4C83-A635-90B18D71FFCA}" sibTransId="{3B815433-FF52-4702-9475-EA99EAEA372E}"/>
    <dgm:cxn modelId="{8ABD4310-C1F0-4335-A3E5-244B8BF2A180}" type="presParOf" srcId="{8501A1E9-FE93-4CD8-9C43-71F9264BE59D}" destId="{B49FC3DD-AC40-46B4-A613-4810FF0D3FEE}" srcOrd="0" destOrd="0" presId="urn:microsoft.com/office/officeart/2005/8/layout/vList2"/>
    <dgm:cxn modelId="{ED28CA1C-D85D-44DC-8225-99DDFF9BE2F8}" type="presParOf" srcId="{8501A1E9-FE93-4CD8-9C43-71F9264BE59D}" destId="{4BAF8F10-BF0C-4D26-AFCC-7621C86B5523}" srcOrd="1" destOrd="0" presId="urn:microsoft.com/office/officeart/2005/8/layout/vList2"/>
    <dgm:cxn modelId="{33699780-BE18-412D-87AE-9AFC2FAE14D9}" type="presParOf" srcId="{8501A1E9-FE93-4CD8-9C43-71F9264BE59D}" destId="{47BC746F-45F5-4DFE-ABDC-FB87C822A80C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0F1B1BC-B85B-4F34-AC0D-76585598FCB9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201D9B7B-5F33-4232-AB67-24C0D199EC44}">
      <dgm:prSet/>
      <dgm:spPr/>
      <dgm:t>
        <a:bodyPr/>
        <a:lstStyle/>
        <a:p>
          <a:r>
            <a:rPr lang="en-US" dirty="0"/>
            <a:t>The graph above shows a strong positive correlation between the Graduation rate and test scores (SAT, ACT).</a:t>
          </a:r>
        </a:p>
      </dgm:t>
    </dgm:pt>
    <dgm:pt modelId="{A52C719A-6D8A-4C83-A635-90B18D71FFCA}" type="parTrans" cxnId="{781CE3FF-978E-4DD8-AD84-A578E90450E6}">
      <dgm:prSet/>
      <dgm:spPr/>
      <dgm:t>
        <a:bodyPr/>
        <a:lstStyle/>
        <a:p>
          <a:endParaRPr lang="en-US"/>
        </a:p>
      </dgm:t>
    </dgm:pt>
    <dgm:pt modelId="{3B815433-FF52-4702-9475-EA99EAEA372E}" type="sibTrans" cxnId="{781CE3FF-978E-4DD8-AD84-A578E90450E6}">
      <dgm:prSet/>
      <dgm:spPr/>
      <dgm:t>
        <a:bodyPr/>
        <a:lstStyle/>
        <a:p>
          <a:endParaRPr lang="en-US"/>
        </a:p>
      </dgm:t>
    </dgm:pt>
    <dgm:pt modelId="{1B6B1F96-4501-4CE8-B5E4-54BDF28003C9}">
      <dgm:prSet/>
      <dgm:spPr/>
      <dgm:t>
        <a:bodyPr/>
        <a:lstStyle/>
        <a:p>
          <a:r>
            <a:rPr lang="en-US" dirty="0"/>
            <a:t>Higher required test scores increases graduation rate.</a:t>
          </a:r>
        </a:p>
      </dgm:t>
    </dgm:pt>
    <dgm:pt modelId="{FC0E319E-863D-4495-AD9F-173093EB6034}" type="parTrans" cxnId="{A1ADF42E-9348-4054-BB0C-911A1E5CAC57}">
      <dgm:prSet/>
      <dgm:spPr/>
      <dgm:t>
        <a:bodyPr/>
        <a:lstStyle/>
        <a:p>
          <a:endParaRPr lang="en-US"/>
        </a:p>
      </dgm:t>
    </dgm:pt>
    <dgm:pt modelId="{B2C8ECB5-14DE-4656-BE24-7042FD3B2E22}" type="sibTrans" cxnId="{A1ADF42E-9348-4054-BB0C-911A1E5CAC57}">
      <dgm:prSet/>
      <dgm:spPr/>
      <dgm:t>
        <a:bodyPr/>
        <a:lstStyle/>
        <a:p>
          <a:endParaRPr lang="en-US"/>
        </a:p>
      </dgm:t>
    </dgm:pt>
    <dgm:pt modelId="{8501A1E9-FE93-4CD8-9C43-71F9264BE59D}" type="pres">
      <dgm:prSet presAssocID="{20F1B1BC-B85B-4F34-AC0D-76585598FCB9}" presName="linear" presStyleCnt="0">
        <dgm:presLayoutVars>
          <dgm:animLvl val="lvl"/>
          <dgm:resizeHandles val="exact"/>
        </dgm:presLayoutVars>
      </dgm:prSet>
      <dgm:spPr/>
    </dgm:pt>
    <dgm:pt modelId="{B49FC3DD-AC40-46B4-A613-4810FF0D3FEE}" type="pres">
      <dgm:prSet presAssocID="{201D9B7B-5F33-4232-AB67-24C0D199EC44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4BAF8F10-BF0C-4D26-AFCC-7621C86B5523}" type="pres">
      <dgm:prSet presAssocID="{3B815433-FF52-4702-9475-EA99EAEA372E}" presName="spacer" presStyleCnt="0"/>
      <dgm:spPr/>
    </dgm:pt>
    <dgm:pt modelId="{47BC746F-45F5-4DFE-ABDC-FB87C822A80C}" type="pres">
      <dgm:prSet presAssocID="{1B6B1F96-4501-4CE8-B5E4-54BDF28003C9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A1ADF42E-9348-4054-BB0C-911A1E5CAC57}" srcId="{20F1B1BC-B85B-4F34-AC0D-76585598FCB9}" destId="{1B6B1F96-4501-4CE8-B5E4-54BDF28003C9}" srcOrd="1" destOrd="0" parTransId="{FC0E319E-863D-4495-AD9F-173093EB6034}" sibTransId="{B2C8ECB5-14DE-4656-BE24-7042FD3B2E22}"/>
    <dgm:cxn modelId="{3230E248-C737-4F35-A7A8-8998727F0BA2}" type="presOf" srcId="{20F1B1BC-B85B-4F34-AC0D-76585598FCB9}" destId="{8501A1E9-FE93-4CD8-9C43-71F9264BE59D}" srcOrd="0" destOrd="0" presId="urn:microsoft.com/office/officeart/2005/8/layout/vList2"/>
    <dgm:cxn modelId="{F028C44E-7C4E-45EB-BDEE-497DF508291D}" type="presOf" srcId="{201D9B7B-5F33-4232-AB67-24C0D199EC44}" destId="{B49FC3DD-AC40-46B4-A613-4810FF0D3FEE}" srcOrd="0" destOrd="0" presId="urn:microsoft.com/office/officeart/2005/8/layout/vList2"/>
    <dgm:cxn modelId="{7680F69B-DB27-4044-BAD1-0EFAFB6B9D47}" type="presOf" srcId="{1B6B1F96-4501-4CE8-B5E4-54BDF28003C9}" destId="{47BC746F-45F5-4DFE-ABDC-FB87C822A80C}" srcOrd="0" destOrd="0" presId="urn:microsoft.com/office/officeart/2005/8/layout/vList2"/>
    <dgm:cxn modelId="{781CE3FF-978E-4DD8-AD84-A578E90450E6}" srcId="{20F1B1BC-B85B-4F34-AC0D-76585598FCB9}" destId="{201D9B7B-5F33-4232-AB67-24C0D199EC44}" srcOrd="0" destOrd="0" parTransId="{A52C719A-6D8A-4C83-A635-90B18D71FFCA}" sibTransId="{3B815433-FF52-4702-9475-EA99EAEA372E}"/>
    <dgm:cxn modelId="{8ABD4310-C1F0-4335-A3E5-244B8BF2A180}" type="presParOf" srcId="{8501A1E9-FE93-4CD8-9C43-71F9264BE59D}" destId="{B49FC3DD-AC40-46B4-A613-4810FF0D3FEE}" srcOrd="0" destOrd="0" presId="urn:microsoft.com/office/officeart/2005/8/layout/vList2"/>
    <dgm:cxn modelId="{ED28CA1C-D85D-44DC-8225-99DDFF9BE2F8}" type="presParOf" srcId="{8501A1E9-FE93-4CD8-9C43-71F9264BE59D}" destId="{4BAF8F10-BF0C-4D26-AFCC-7621C86B5523}" srcOrd="1" destOrd="0" presId="urn:microsoft.com/office/officeart/2005/8/layout/vList2"/>
    <dgm:cxn modelId="{33699780-BE18-412D-87AE-9AFC2FAE14D9}" type="presParOf" srcId="{8501A1E9-FE93-4CD8-9C43-71F9264BE59D}" destId="{47BC746F-45F5-4DFE-ABDC-FB87C822A80C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9FC3DD-AC40-46B4-A613-4810FF0D3FEE}">
      <dsp:nvSpPr>
        <dsp:cNvPr id="0" name=""/>
        <dsp:cNvSpPr/>
      </dsp:nvSpPr>
      <dsp:spPr>
        <a:xfrm>
          <a:off x="0" y="35388"/>
          <a:ext cx="5914209" cy="2534220"/>
        </a:xfrm>
        <a:prstGeom prst="roundRect">
          <a:avLst/>
        </a:prstGeom>
        <a:blipFill>
          <a:blip xmlns:r="http://schemas.openxmlformats.org/officeDocument/2006/relationships" r:embed="rId1">
            <a:duotone>
              <a:schemeClr val="accent2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2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/>
            <a:t>The graph above shows a strong positive correlation between the Graduation Rate and Tuition Fees.</a:t>
          </a:r>
        </a:p>
      </dsp:txBody>
      <dsp:txXfrm>
        <a:off x="123710" y="159098"/>
        <a:ext cx="5666789" cy="2286800"/>
      </dsp:txXfrm>
    </dsp:sp>
    <dsp:sp modelId="{47BC746F-45F5-4DFE-ABDC-FB87C822A80C}">
      <dsp:nvSpPr>
        <dsp:cNvPr id="0" name=""/>
        <dsp:cNvSpPr/>
      </dsp:nvSpPr>
      <dsp:spPr>
        <a:xfrm>
          <a:off x="0" y="2679048"/>
          <a:ext cx="5914209" cy="2534220"/>
        </a:xfrm>
        <a:prstGeom prst="roundRect">
          <a:avLst/>
        </a:prstGeom>
        <a:blipFill>
          <a:blip xmlns:r="http://schemas.openxmlformats.org/officeDocument/2006/relationships" r:embed="rId1">
            <a:duotone>
              <a:schemeClr val="accent2">
                <a:hueOff val="3363155"/>
                <a:satOff val="-3572"/>
                <a:lumOff val="2745"/>
                <a:alphaOff val="0"/>
                <a:shade val="74000"/>
                <a:satMod val="130000"/>
                <a:lumMod val="90000"/>
              </a:schemeClr>
              <a:schemeClr val="accent2">
                <a:hueOff val="3363155"/>
                <a:satOff val="-3572"/>
                <a:lumOff val="2745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/>
            <a:t>Higher tuition rates positively affects graduation rates.</a:t>
          </a:r>
        </a:p>
      </dsp:txBody>
      <dsp:txXfrm>
        <a:off x="123710" y="2802758"/>
        <a:ext cx="5666789" cy="22868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9FC3DD-AC40-46B4-A613-4810FF0D3FEE}">
      <dsp:nvSpPr>
        <dsp:cNvPr id="0" name=""/>
        <dsp:cNvSpPr/>
      </dsp:nvSpPr>
      <dsp:spPr>
        <a:xfrm>
          <a:off x="0" y="35388"/>
          <a:ext cx="5914209" cy="2534220"/>
        </a:xfrm>
        <a:prstGeom prst="roundRect">
          <a:avLst/>
        </a:prstGeom>
        <a:blipFill>
          <a:blip xmlns:r="http://schemas.openxmlformats.org/officeDocument/2006/relationships" r:embed="rId1">
            <a:duotone>
              <a:schemeClr val="accent2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2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/>
            <a:t>The graph above shows a strong negative correlation between the Graduation rate and Acceptance rate.</a:t>
          </a:r>
        </a:p>
      </dsp:txBody>
      <dsp:txXfrm>
        <a:off x="123710" y="159098"/>
        <a:ext cx="5666789" cy="2286800"/>
      </dsp:txXfrm>
    </dsp:sp>
    <dsp:sp modelId="{47BC746F-45F5-4DFE-ABDC-FB87C822A80C}">
      <dsp:nvSpPr>
        <dsp:cNvPr id="0" name=""/>
        <dsp:cNvSpPr/>
      </dsp:nvSpPr>
      <dsp:spPr>
        <a:xfrm>
          <a:off x="0" y="2679048"/>
          <a:ext cx="5914209" cy="2534220"/>
        </a:xfrm>
        <a:prstGeom prst="roundRect">
          <a:avLst/>
        </a:prstGeom>
        <a:blipFill>
          <a:blip xmlns:r="http://schemas.openxmlformats.org/officeDocument/2006/relationships" r:embed="rId1">
            <a:duotone>
              <a:schemeClr val="accent2">
                <a:hueOff val="3363155"/>
                <a:satOff val="-3572"/>
                <a:lumOff val="2745"/>
                <a:alphaOff val="0"/>
                <a:shade val="74000"/>
                <a:satMod val="130000"/>
                <a:lumMod val="90000"/>
              </a:schemeClr>
              <a:schemeClr val="accent2">
                <a:hueOff val="3363155"/>
                <a:satOff val="-3572"/>
                <a:lumOff val="2745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/>
            <a:t>Higher acceptance rates decreases graduation rates</a:t>
          </a:r>
        </a:p>
      </dsp:txBody>
      <dsp:txXfrm>
        <a:off x="123710" y="2802758"/>
        <a:ext cx="5666789" cy="22868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9FC3DD-AC40-46B4-A613-4810FF0D3FEE}">
      <dsp:nvSpPr>
        <dsp:cNvPr id="0" name=""/>
        <dsp:cNvSpPr/>
      </dsp:nvSpPr>
      <dsp:spPr>
        <a:xfrm>
          <a:off x="0" y="35388"/>
          <a:ext cx="5914209" cy="2534220"/>
        </a:xfrm>
        <a:prstGeom prst="roundRect">
          <a:avLst/>
        </a:prstGeom>
        <a:blipFill>
          <a:blip xmlns:r="http://schemas.openxmlformats.org/officeDocument/2006/relationships" r:embed="rId1">
            <a:duotone>
              <a:schemeClr val="accent2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2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/>
            <a:t>The graph above shows little to no correlation between the Graduation rate and Total Students.</a:t>
          </a:r>
        </a:p>
      </dsp:txBody>
      <dsp:txXfrm>
        <a:off x="123710" y="159098"/>
        <a:ext cx="5666789" cy="2286800"/>
      </dsp:txXfrm>
    </dsp:sp>
    <dsp:sp modelId="{47BC746F-45F5-4DFE-ABDC-FB87C822A80C}">
      <dsp:nvSpPr>
        <dsp:cNvPr id="0" name=""/>
        <dsp:cNvSpPr/>
      </dsp:nvSpPr>
      <dsp:spPr>
        <a:xfrm>
          <a:off x="0" y="2679048"/>
          <a:ext cx="5914209" cy="2534220"/>
        </a:xfrm>
        <a:prstGeom prst="roundRect">
          <a:avLst/>
        </a:prstGeom>
        <a:blipFill>
          <a:blip xmlns:r="http://schemas.openxmlformats.org/officeDocument/2006/relationships" r:embed="rId1">
            <a:duotone>
              <a:schemeClr val="accent2">
                <a:hueOff val="3363155"/>
                <a:satOff val="-3572"/>
                <a:lumOff val="2745"/>
                <a:alphaOff val="0"/>
                <a:shade val="74000"/>
                <a:satMod val="130000"/>
                <a:lumMod val="90000"/>
              </a:schemeClr>
              <a:schemeClr val="accent2">
                <a:hueOff val="3363155"/>
                <a:satOff val="-3572"/>
                <a:lumOff val="2745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/>
            <a:t>Total students (school size) doesn’t affect the graduation rate.</a:t>
          </a:r>
        </a:p>
      </dsp:txBody>
      <dsp:txXfrm>
        <a:off x="123710" y="2802758"/>
        <a:ext cx="5666789" cy="22868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9FC3DD-AC40-46B4-A613-4810FF0D3FEE}">
      <dsp:nvSpPr>
        <dsp:cNvPr id="0" name=""/>
        <dsp:cNvSpPr/>
      </dsp:nvSpPr>
      <dsp:spPr>
        <a:xfrm>
          <a:off x="0" y="35388"/>
          <a:ext cx="5914209" cy="2534220"/>
        </a:xfrm>
        <a:prstGeom prst="roundRect">
          <a:avLst/>
        </a:prstGeom>
        <a:blipFill>
          <a:blip xmlns:r="http://schemas.openxmlformats.org/officeDocument/2006/relationships" r:embed="rId1">
            <a:duotone>
              <a:schemeClr val="accent2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2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/>
            <a:t>The graph above shows a strong positive correlation between the Graduation rate and test scores (SAT, ACT).</a:t>
          </a:r>
        </a:p>
      </dsp:txBody>
      <dsp:txXfrm>
        <a:off x="123710" y="159098"/>
        <a:ext cx="5666789" cy="2286800"/>
      </dsp:txXfrm>
    </dsp:sp>
    <dsp:sp modelId="{47BC746F-45F5-4DFE-ABDC-FB87C822A80C}">
      <dsp:nvSpPr>
        <dsp:cNvPr id="0" name=""/>
        <dsp:cNvSpPr/>
      </dsp:nvSpPr>
      <dsp:spPr>
        <a:xfrm>
          <a:off x="0" y="2679048"/>
          <a:ext cx="5914209" cy="2534220"/>
        </a:xfrm>
        <a:prstGeom prst="roundRect">
          <a:avLst/>
        </a:prstGeom>
        <a:blipFill>
          <a:blip xmlns:r="http://schemas.openxmlformats.org/officeDocument/2006/relationships" r:embed="rId1">
            <a:duotone>
              <a:schemeClr val="accent2">
                <a:hueOff val="3363155"/>
                <a:satOff val="-3572"/>
                <a:lumOff val="2745"/>
                <a:alphaOff val="0"/>
                <a:shade val="74000"/>
                <a:satMod val="130000"/>
                <a:lumMod val="90000"/>
              </a:schemeClr>
              <a:schemeClr val="accent2">
                <a:hueOff val="3363155"/>
                <a:satOff val="-3572"/>
                <a:lumOff val="2745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/>
            <a:t>Higher required test scores increases graduation rate.</a:t>
          </a:r>
        </a:p>
      </dsp:txBody>
      <dsp:txXfrm>
        <a:off x="123710" y="2802758"/>
        <a:ext cx="5666789" cy="22868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70C21E74-E99A-4CA8-A6D4-F3DD9C35F04C}" type="datetimeFigureOut">
              <a:rPr lang="en-US" smtClean="0"/>
              <a:t>10/11/2019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0B397388-6BD1-4C00-8FA5-93FC2FE4AEBE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36549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21E74-E99A-4CA8-A6D4-F3DD9C35F04C}" type="datetimeFigureOut">
              <a:rPr lang="en-US" smtClean="0"/>
              <a:t>10/11/2019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97388-6BD1-4C00-8FA5-93FC2FE4AE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0640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21E74-E99A-4CA8-A6D4-F3DD9C35F04C}" type="datetimeFigureOut">
              <a:rPr lang="en-US" smtClean="0"/>
              <a:t>10/11/2019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97388-6BD1-4C00-8FA5-93FC2FE4AEBE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85368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21E74-E99A-4CA8-A6D4-F3DD9C35F04C}" type="datetimeFigureOut">
              <a:rPr lang="en-US" smtClean="0"/>
              <a:t>10/11/2019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97388-6BD1-4C00-8FA5-93FC2FE4AEBE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663667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21E74-E99A-4CA8-A6D4-F3DD9C35F04C}" type="datetimeFigureOut">
              <a:rPr lang="en-US" smtClean="0"/>
              <a:t>10/11/2019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97388-6BD1-4C00-8FA5-93FC2FE4AE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354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21E74-E99A-4CA8-A6D4-F3DD9C35F04C}" type="datetimeFigureOut">
              <a:rPr lang="en-US" smtClean="0"/>
              <a:t>10/11/2019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97388-6BD1-4C00-8FA5-93FC2FE4AEBE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00215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21E74-E99A-4CA8-A6D4-F3DD9C35F04C}" type="datetimeFigureOut">
              <a:rPr lang="en-US" smtClean="0"/>
              <a:t>10/11/2019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97388-6BD1-4C00-8FA5-93FC2FE4AEBE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89640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21E74-E99A-4CA8-A6D4-F3DD9C35F04C}" type="datetimeFigureOut">
              <a:rPr lang="en-US" smtClean="0"/>
              <a:t>10/11/2019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97388-6BD1-4C00-8FA5-93FC2FE4AEBE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16090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21E74-E99A-4CA8-A6D4-F3DD9C35F04C}" type="datetimeFigureOut">
              <a:rPr lang="en-US" smtClean="0"/>
              <a:t>10/11/2019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97388-6BD1-4C00-8FA5-93FC2FE4AEBE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71369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21E74-E99A-4CA8-A6D4-F3DD9C35F04C}" type="datetimeFigureOut">
              <a:rPr lang="en-US" smtClean="0"/>
              <a:t>10/11/2019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97388-6BD1-4C00-8FA5-93FC2FE4AE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9100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21E74-E99A-4CA8-A6D4-F3DD9C35F04C}" type="datetimeFigureOut">
              <a:rPr lang="en-US" smtClean="0"/>
              <a:t>10/11/2019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97388-6BD1-4C00-8FA5-93FC2FE4AEBE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38768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21E74-E99A-4CA8-A6D4-F3DD9C35F04C}" type="datetimeFigureOut">
              <a:rPr lang="en-US" smtClean="0"/>
              <a:t>10/11/2019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97388-6BD1-4C00-8FA5-93FC2FE4AE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64020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21E74-E99A-4CA8-A6D4-F3DD9C35F04C}" type="datetimeFigureOut">
              <a:rPr lang="en-US" smtClean="0"/>
              <a:t>10/11/2019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97388-6BD1-4C00-8FA5-93FC2FE4AEBE}" type="slidenum">
              <a:rPr lang="en-US" smtClean="0"/>
              <a:t>‹#›</a:t>
            </a:fld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068165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21E74-E99A-4CA8-A6D4-F3DD9C35F04C}" type="datetimeFigureOut">
              <a:rPr lang="en-US" smtClean="0"/>
              <a:t>10/11/2019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97388-6BD1-4C00-8FA5-93FC2FE4AEBE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45983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21E74-E99A-4CA8-A6D4-F3DD9C35F04C}" type="datetimeFigureOut">
              <a:rPr lang="en-US" smtClean="0"/>
              <a:t>10/11/2019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97388-6BD1-4C00-8FA5-93FC2FE4AE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9818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21E74-E99A-4CA8-A6D4-F3DD9C35F04C}" type="datetimeFigureOut">
              <a:rPr lang="en-US" smtClean="0"/>
              <a:t>10/11/2019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97388-6BD1-4C00-8FA5-93FC2FE4AEBE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5783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21E74-E99A-4CA8-A6D4-F3DD9C35F04C}" type="datetimeFigureOut">
              <a:rPr lang="en-US" smtClean="0"/>
              <a:t>10/11/2019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97388-6BD1-4C00-8FA5-93FC2FE4AE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9828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70C21E74-E99A-4CA8-A6D4-F3DD9C35F04C}" type="datetimeFigureOut">
              <a:rPr lang="en-US" smtClean="0"/>
              <a:t>10/11/2019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0B397388-6BD1-4C00-8FA5-93FC2FE4AE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273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  <p:sldLayoutId id="2147483720" r:id="rId12"/>
    <p:sldLayoutId id="2147483721" r:id="rId13"/>
    <p:sldLayoutId id="2147483722" r:id="rId14"/>
    <p:sldLayoutId id="2147483723" r:id="rId15"/>
    <p:sldLayoutId id="2147483724" r:id="rId16"/>
    <p:sldLayoutId id="2147483725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9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0E82E-811E-4FBC-9E58-CCDF82AD98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4217" y="105878"/>
            <a:ext cx="10383320" cy="1297114"/>
          </a:xfrm>
        </p:spPr>
        <p:txBody>
          <a:bodyPr>
            <a:normAutofit fontScale="90000"/>
          </a:bodyPr>
          <a:lstStyle/>
          <a:p>
            <a:br>
              <a:rPr lang="en-US" sz="4000" dirty="0"/>
            </a:br>
            <a:br>
              <a:rPr lang="en-US" sz="4000" dirty="0"/>
            </a:br>
            <a:r>
              <a:rPr lang="en-US" sz="4000" b="1" dirty="0"/>
              <a:t>Graduation Rate for Top 5 Public Universities in Florida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9F3C1B7-FF08-418F-B318-1352D462D6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19293" y="5560885"/>
            <a:ext cx="9432758" cy="1297115"/>
          </a:xfrm>
        </p:spPr>
        <p:txBody>
          <a:bodyPr>
            <a:normAutofit/>
          </a:bodyPr>
          <a:lstStyle/>
          <a:p>
            <a:pPr lvl="1"/>
            <a:r>
              <a:rPr lang="en-US" sz="3500" dirty="0">
                <a:solidFill>
                  <a:schemeClr val="tx1"/>
                </a:solidFill>
              </a:rPr>
              <a:t>Team Members: Cheikh Sidi El Moctar, Bridgette Sanders, Lisette Cruz, Ricardo Kenny</a:t>
            </a:r>
            <a:endParaRPr lang="en-US" sz="4000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020214-93E6-4CEF-938F-2214CBEB6D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4926" y="1926310"/>
            <a:ext cx="6481901" cy="3111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356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2BE4420-3B5F-4549-8B4A-77855B8215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75876F6-95D4-48CB-8E3E-4401A96E25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6138" y="496088"/>
            <a:ext cx="3823215" cy="5883295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114300" dist="127000" dir="5400000" sx="99000" sy="99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/>
          </a:scene3d>
          <a:sp3d contourW="6350">
            <a:bevelT w="12700" h="0" prst="coolSlant"/>
            <a:contourClr>
              <a:schemeClr val="bg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1B84719-90BB-4D0C-92D8-61DC5512B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012" y="609600"/>
            <a:ext cx="3552006" cy="5638800"/>
          </a:xfrm>
          <a:prstGeom prst="rect">
            <a:avLst/>
          </a:prstGeom>
          <a:noFill/>
          <a:ln w="15875" cap="flat"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D93461-9500-482F-9562-9ECBAD617F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5599" y="1055077"/>
            <a:ext cx="2910473" cy="4794578"/>
          </a:xfrm>
        </p:spPr>
        <p:txBody>
          <a:bodyPr>
            <a:normAutofit/>
          </a:bodyPr>
          <a:lstStyle/>
          <a:p>
            <a:r>
              <a:rPr lang="en-US" sz="4100" dirty="0">
                <a:solidFill>
                  <a:srgbClr val="262626"/>
                </a:solidFill>
              </a:rPr>
              <a:t>Graduations</a:t>
            </a:r>
            <a:br>
              <a:rPr lang="en-US" sz="4100" dirty="0">
                <a:solidFill>
                  <a:srgbClr val="262626"/>
                </a:solidFill>
              </a:rPr>
            </a:br>
            <a:r>
              <a:rPr lang="en-US" sz="4100" dirty="0">
                <a:solidFill>
                  <a:srgbClr val="262626"/>
                </a:solidFill>
              </a:rPr>
              <a:t>vs.</a:t>
            </a:r>
            <a:br>
              <a:rPr lang="en-US" sz="4100" dirty="0">
                <a:solidFill>
                  <a:srgbClr val="262626"/>
                </a:solidFill>
              </a:rPr>
            </a:br>
            <a:r>
              <a:rPr lang="en-US" sz="4100" dirty="0">
                <a:solidFill>
                  <a:srgbClr val="262626"/>
                </a:solidFill>
              </a:rPr>
              <a:t>Tuition &amp; Fees Correlation</a:t>
            </a:r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B407EC4-5D16-4845-9840-4E28622B65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2053" y="-2"/>
            <a:ext cx="7539947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7B4E1F4-1160-4666-84FA-A34A35C9211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16440239"/>
              </p:ext>
            </p:extLst>
          </p:nvPr>
        </p:nvGraphicFramePr>
        <p:xfrm>
          <a:off x="5470072" y="804670"/>
          <a:ext cx="5914209" cy="52486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883244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5" grpId="0">
        <p:bldAsOne/>
      </p:bldGraphic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749C117F-F390-437B-ADB0-57E87EFF3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A7EF42F8-2417-49A6-95CE-DE9503B0A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C6F623B-2003-4AED-B02F-541A150EC1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D11837A-4F3D-419F-ACE2-E80B1EA284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9411D1A-7E2C-4A36-BE32-BF7A8E130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0742BC3-654B-4E41-9A6A-73A42E4776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9401732C-37EE-4B98-A709-9530173F3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54E48C8-2A00-4C54-BC9C-B18EE49E9C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786"/>
            <a:ext cx="12229962" cy="6856214"/>
            <a:chOff x="-15736" y="0"/>
            <a:chExt cx="12229962" cy="6856214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CE0A0544-8F52-43F0-AC3E-DF683908B5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2F4057D3-A680-4443-9E51-ED920A691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2F6853A4-7B38-4FDE-B024-AE8BA71E73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86ADF4DB-4290-4441-8F8E-04152FE606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E9FD1B0-C88D-4053-A357-07F0E577E9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4200" y="2375141"/>
            <a:ext cx="4094017" cy="2293979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4800" dirty="0">
                <a:solidFill>
                  <a:srgbClr val="262626"/>
                </a:solidFill>
              </a:rPr>
              <a:t>Graduation Rate</a:t>
            </a:r>
            <a:br>
              <a:rPr lang="en-US" sz="4800" dirty="0">
                <a:solidFill>
                  <a:srgbClr val="262626"/>
                </a:solidFill>
              </a:rPr>
            </a:br>
            <a:r>
              <a:rPr lang="en-US" sz="4800" dirty="0">
                <a:solidFill>
                  <a:srgbClr val="262626"/>
                </a:solidFill>
              </a:rPr>
              <a:t> versus</a:t>
            </a:r>
            <a:br>
              <a:rPr lang="en-US" sz="4800" dirty="0">
                <a:solidFill>
                  <a:srgbClr val="262626"/>
                </a:solidFill>
              </a:rPr>
            </a:br>
            <a:r>
              <a:rPr lang="en-US" sz="4800" dirty="0">
                <a:solidFill>
                  <a:srgbClr val="262626"/>
                </a:solidFill>
              </a:rPr>
              <a:t>Acceptance Rate</a:t>
            </a:r>
          </a:p>
        </p:txBody>
      </p:sp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6561E75A-7983-405D-9331-52EFDB9E83E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5300" y="1049864"/>
            <a:ext cx="6400813" cy="457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442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2BE4420-3B5F-4549-8B4A-77855B8215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75876F6-95D4-48CB-8E3E-4401A96E25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6138" y="496088"/>
            <a:ext cx="3823215" cy="5883295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114300" dist="127000" dir="5400000" sx="99000" sy="99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/>
          </a:scene3d>
          <a:sp3d contourW="6350">
            <a:bevelT w="12700" h="0" prst="coolSlant"/>
            <a:contourClr>
              <a:schemeClr val="bg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1B84719-90BB-4D0C-92D8-61DC5512B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012" y="609600"/>
            <a:ext cx="3552006" cy="5638800"/>
          </a:xfrm>
          <a:prstGeom prst="rect">
            <a:avLst/>
          </a:prstGeom>
          <a:noFill/>
          <a:ln w="15875" cap="flat"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D93461-9500-482F-9562-9ECBAD617F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5599" y="1055077"/>
            <a:ext cx="2910473" cy="4794578"/>
          </a:xfrm>
        </p:spPr>
        <p:txBody>
          <a:bodyPr>
            <a:normAutofit/>
          </a:bodyPr>
          <a:lstStyle/>
          <a:p>
            <a:r>
              <a:rPr lang="en-US" sz="4100" dirty="0">
                <a:solidFill>
                  <a:srgbClr val="262626"/>
                </a:solidFill>
              </a:rPr>
              <a:t>Graduations</a:t>
            </a:r>
            <a:br>
              <a:rPr lang="en-US" sz="4100" dirty="0">
                <a:solidFill>
                  <a:srgbClr val="262626"/>
                </a:solidFill>
              </a:rPr>
            </a:br>
            <a:r>
              <a:rPr lang="en-US" sz="4100" dirty="0">
                <a:solidFill>
                  <a:srgbClr val="262626"/>
                </a:solidFill>
              </a:rPr>
              <a:t>vs.</a:t>
            </a:r>
            <a:br>
              <a:rPr lang="en-US" sz="4100" dirty="0">
                <a:solidFill>
                  <a:srgbClr val="262626"/>
                </a:solidFill>
              </a:rPr>
            </a:br>
            <a:r>
              <a:rPr lang="en-US" sz="4100" dirty="0">
                <a:solidFill>
                  <a:srgbClr val="262626"/>
                </a:solidFill>
              </a:rPr>
              <a:t>Acceptance </a:t>
            </a:r>
            <a:br>
              <a:rPr lang="en-US" sz="4100" dirty="0">
                <a:solidFill>
                  <a:srgbClr val="262626"/>
                </a:solidFill>
              </a:rPr>
            </a:br>
            <a:br>
              <a:rPr lang="en-US" sz="4100" dirty="0">
                <a:solidFill>
                  <a:srgbClr val="262626"/>
                </a:solidFill>
              </a:rPr>
            </a:br>
            <a:r>
              <a:rPr lang="en-US" sz="4100" dirty="0">
                <a:solidFill>
                  <a:srgbClr val="262626"/>
                </a:solidFill>
              </a:rPr>
              <a:t>Correlation</a:t>
            </a:r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B407EC4-5D16-4845-9840-4E28622B65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2053" y="-2"/>
            <a:ext cx="7539947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7B4E1F4-1160-4666-84FA-A34A35C9211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61228354"/>
              </p:ext>
            </p:extLst>
          </p:nvPr>
        </p:nvGraphicFramePr>
        <p:xfrm>
          <a:off x="5470072" y="804670"/>
          <a:ext cx="5914209" cy="52486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915997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5" grpId="0">
        <p:bldAsOne/>
      </p:bldGraphic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749C117F-F390-437B-ADB0-57E87EFF3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A7EF42F8-2417-49A6-95CE-DE9503B0A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C6F623B-2003-4AED-B02F-541A150EC1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D11837A-4F3D-419F-ACE2-E80B1EA284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9411D1A-7E2C-4A36-BE32-BF7A8E130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0742BC3-654B-4E41-9A6A-73A42E4776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9401732C-37EE-4B98-A709-9530173F3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54E48C8-2A00-4C54-BC9C-B18EE49E9C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786"/>
            <a:ext cx="12229962" cy="6856214"/>
            <a:chOff x="-15736" y="0"/>
            <a:chExt cx="12229962" cy="6856214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CE0A0544-8F52-43F0-AC3E-DF683908B5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2F4057D3-A680-4443-9E51-ED920A691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2F6853A4-7B38-4FDE-B024-AE8BA71E73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86ADF4DB-4290-4441-8F8E-04152FE606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E9FD1B0-C88D-4053-A357-07F0E577E9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4200" y="2375141"/>
            <a:ext cx="4094017" cy="2293979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4800" dirty="0">
                <a:solidFill>
                  <a:srgbClr val="262626"/>
                </a:solidFill>
              </a:rPr>
              <a:t>Graduation Rate</a:t>
            </a:r>
            <a:br>
              <a:rPr lang="en-US" sz="4800" dirty="0">
                <a:solidFill>
                  <a:srgbClr val="262626"/>
                </a:solidFill>
              </a:rPr>
            </a:br>
            <a:r>
              <a:rPr lang="en-US" sz="4800" dirty="0">
                <a:solidFill>
                  <a:srgbClr val="262626"/>
                </a:solidFill>
              </a:rPr>
              <a:t> versus</a:t>
            </a:r>
            <a:br>
              <a:rPr lang="en-US" sz="4800" dirty="0">
                <a:solidFill>
                  <a:srgbClr val="262626"/>
                </a:solidFill>
              </a:rPr>
            </a:br>
            <a:r>
              <a:rPr lang="en-US" sz="4800" dirty="0">
                <a:solidFill>
                  <a:srgbClr val="262626"/>
                </a:solidFill>
              </a:rPr>
              <a:t>Total Student</a:t>
            </a:r>
          </a:p>
        </p:txBody>
      </p:sp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49F16A18-79E9-4E3F-9073-2D2AF69F965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8217" y="1056900"/>
            <a:ext cx="6400813" cy="457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255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2BE4420-3B5F-4549-8B4A-77855B8215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75876F6-95D4-48CB-8E3E-4401A96E25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6138" y="496088"/>
            <a:ext cx="3823215" cy="5883295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114300" dist="127000" dir="5400000" sx="99000" sy="99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/>
          </a:scene3d>
          <a:sp3d contourW="6350">
            <a:bevelT w="12700" h="0" prst="coolSlant"/>
            <a:contourClr>
              <a:schemeClr val="bg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1B84719-90BB-4D0C-92D8-61DC5512B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012" y="609600"/>
            <a:ext cx="3552006" cy="5638800"/>
          </a:xfrm>
          <a:prstGeom prst="rect">
            <a:avLst/>
          </a:prstGeom>
          <a:noFill/>
          <a:ln w="15875" cap="flat"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D93461-9500-482F-9562-9ECBAD617F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5599" y="1055077"/>
            <a:ext cx="2910473" cy="4794578"/>
          </a:xfrm>
        </p:spPr>
        <p:txBody>
          <a:bodyPr>
            <a:normAutofit/>
          </a:bodyPr>
          <a:lstStyle/>
          <a:p>
            <a:r>
              <a:rPr lang="en-US" sz="4100" dirty="0">
                <a:solidFill>
                  <a:srgbClr val="262626"/>
                </a:solidFill>
              </a:rPr>
              <a:t>Graduations</a:t>
            </a:r>
            <a:br>
              <a:rPr lang="en-US" sz="4100" dirty="0">
                <a:solidFill>
                  <a:srgbClr val="262626"/>
                </a:solidFill>
              </a:rPr>
            </a:br>
            <a:r>
              <a:rPr lang="en-US" sz="4100" dirty="0">
                <a:solidFill>
                  <a:srgbClr val="262626"/>
                </a:solidFill>
              </a:rPr>
              <a:t>vs.</a:t>
            </a:r>
            <a:br>
              <a:rPr lang="en-US" sz="4100" dirty="0">
                <a:solidFill>
                  <a:srgbClr val="262626"/>
                </a:solidFill>
              </a:rPr>
            </a:br>
            <a:r>
              <a:rPr lang="en-US" sz="4100" dirty="0">
                <a:solidFill>
                  <a:srgbClr val="262626"/>
                </a:solidFill>
              </a:rPr>
              <a:t>Total Student </a:t>
            </a:r>
            <a:br>
              <a:rPr lang="en-US" sz="4100" dirty="0">
                <a:solidFill>
                  <a:srgbClr val="262626"/>
                </a:solidFill>
              </a:rPr>
            </a:br>
            <a:br>
              <a:rPr lang="en-US" sz="4100" dirty="0">
                <a:solidFill>
                  <a:srgbClr val="262626"/>
                </a:solidFill>
              </a:rPr>
            </a:br>
            <a:r>
              <a:rPr lang="en-US" sz="4100" dirty="0">
                <a:solidFill>
                  <a:srgbClr val="262626"/>
                </a:solidFill>
              </a:rPr>
              <a:t>Correlation</a:t>
            </a:r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B407EC4-5D16-4845-9840-4E28622B65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2053" y="-2"/>
            <a:ext cx="7539947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7B4E1F4-1160-4666-84FA-A34A35C9211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59642974"/>
              </p:ext>
            </p:extLst>
          </p:nvPr>
        </p:nvGraphicFramePr>
        <p:xfrm>
          <a:off x="5470072" y="804670"/>
          <a:ext cx="5914209" cy="52486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907026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5" grpId="0">
        <p:bldAsOne/>
      </p:bldGraphic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3FD420-2953-4C60-BCE7-0D7BDFEEC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 Scores</a:t>
            </a:r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5CC35180-A560-4312-8CF7-74B56CB1A8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8365" y="2557993"/>
            <a:ext cx="4647635" cy="3319739"/>
          </a:xfrm>
          <a:prstGeom prst="rect">
            <a:avLst/>
          </a:prstGeom>
        </p:spPr>
      </p:pic>
      <p:pic>
        <p:nvPicPr>
          <p:cNvPr id="12" name="Content Placeholder 11" descr="A close up of a map&#10;&#10;Description automatically generated">
            <a:extLst>
              <a:ext uri="{FF2B5EF4-FFF2-40B4-BE49-F238E27FC236}">
                <a16:creationId xmlns:a16="http://schemas.microsoft.com/office/drawing/2014/main" id="{18D80A22-CB17-4A66-89BA-68519147CD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1573" y="2557993"/>
            <a:ext cx="4645025" cy="3317875"/>
          </a:xfrm>
        </p:spPr>
      </p:pic>
    </p:spTree>
    <p:extLst>
      <p:ext uri="{BB962C8B-B14F-4D97-AF65-F5344CB8AC3E}">
        <p14:creationId xmlns:p14="http://schemas.microsoft.com/office/powerpoint/2010/main" val="767109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C23704-3C8B-4121-97AA-FE62C034E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SAT Scores</a:t>
            </a:r>
          </a:p>
        </p:txBody>
      </p:sp>
      <p:pic>
        <p:nvPicPr>
          <p:cNvPr id="8" name="Content Placeholder 7" descr="A close up of a map&#10;&#10;Description automatically generated">
            <a:extLst>
              <a:ext uri="{FF2B5EF4-FFF2-40B4-BE49-F238E27FC236}">
                <a16:creationId xmlns:a16="http://schemas.microsoft.com/office/drawing/2014/main" id="{9D826F80-D1CE-4D83-B14C-78D7E67161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610" y="2285999"/>
            <a:ext cx="5025817" cy="3896566"/>
          </a:xfrm>
        </p:spPr>
      </p:pic>
      <p:pic>
        <p:nvPicPr>
          <p:cNvPr id="10" name="Picture 9" descr="A close up of a map&#10;&#10;Description automatically generated">
            <a:extLst>
              <a:ext uri="{FF2B5EF4-FFF2-40B4-BE49-F238E27FC236}">
                <a16:creationId xmlns:a16="http://schemas.microsoft.com/office/drawing/2014/main" id="{3E81E643-0002-4FFD-8A11-513FAA7CB3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427" y="2285999"/>
            <a:ext cx="5455193" cy="389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0908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2BE4420-3B5F-4549-8B4A-77855B8215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75876F6-95D4-48CB-8E3E-4401A96E25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6138" y="496088"/>
            <a:ext cx="3823215" cy="5883295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114300" dist="127000" dir="5400000" sx="99000" sy="99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/>
          </a:scene3d>
          <a:sp3d contourW="6350">
            <a:bevelT w="12700" h="0" prst="coolSlant"/>
            <a:contourClr>
              <a:schemeClr val="bg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1B84719-90BB-4D0C-92D8-61DC5512B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012" y="609600"/>
            <a:ext cx="3552006" cy="5638800"/>
          </a:xfrm>
          <a:prstGeom prst="rect">
            <a:avLst/>
          </a:prstGeom>
          <a:noFill/>
          <a:ln w="15875" cap="flat"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D93461-9500-482F-9562-9ECBAD617F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5599" y="1055077"/>
            <a:ext cx="2910473" cy="4794578"/>
          </a:xfrm>
        </p:spPr>
        <p:txBody>
          <a:bodyPr>
            <a:normAutofit/>
          </a:bodyPr>
          <a:lstStyle/>
          <a:p>
            <a:r>
              <a:rPr lang="en-US" sz="4100" dirty="0">
                <a:solidFill>
                  <a:srgbClr val="262626"/>
                </a:solidFill>
              </a:rPr>
              <a:t>Graduations</a:t>
            </a:r>
            <a:br>
              <a:rPr lang="en-US" sz="4100" dirty="0">
                <a:solidFill>
                  <a:srgbClr val="262626"/>
                </a:solidFill>
              </a:rPr>
            </a:br>
            <a:r>
              <a:rPr lang="en-US" sz="4100" dirty="0">
                <a:solidFill>
                  <a:srgbClr val="262626"/>
                </a:solidFill>
              </a:rPr>
              <a:t>vs.</a:t>
            </a:r>
            <a:br>
              <a:rPr lang="en-US" sz="4100" dirty="0">
                <a:solidFill>
                  <a:srgbClr val="262626"/>
                </a:solidFill>
              </a:rPr>
            </a:br>
            <a:r>
              <a:rPr lang="en-US" sz="4100" dirty="0">
                <a:solidFill>
                  <a:srgbClr val="262626"/>
                </a:solidFill>
              </a:rPr>
              <a:t>ACT, SAT test scores</a:t>
            </a:r>
            <a:br>
              <a:rPr lang="en-US" sz="4100" dirty="0">
                <a:solidFill>
                  <a:srgbClr val="262626"/>
                </a:solidFill>
              </a:rPr>
            </a:br>
            <a:br>
              <a:rPr lang="en-US" sz="4100" dirty="0">
                <a:solidFill>
                  <a:srgbClr val="262626"/>
                </a:solidFill>
              </a:rPr>
            </a:br>
            <a:r>
              <a:rPr lang="en-US" sz="4100" dirty="0">
                <a:solidFill>
                  <a:srgbClr val="262626"/>
                </a:solidFill>
              </a:rPr>
              <a:t>Correlation</a:t>
            </a:r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B407EC4-5D16-4845-9840-4E28622B65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2053" y="-2"/>
            <a:ext cx="7539947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7B4E1F4-1160-4666-84FA-A34A35C9211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11327389"/>
              </p:ext>
            </p:extLst>
          </p:nvPr>
        </p:nvGraphicFramePr>
        <p:xfrm>
          <a:off x="5470072" y="804670"/>
          <a:ext cx="5914209" cy="52486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896091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5" grpId="0">
        <p:bldAsOne/>
      </p:bldGraphic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3E3CED3-8830-45C9-8D6C-F4ECADD4F1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04F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6F2D62A-C66C-42DF-8C05-99B0B1A8BE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4611" y="350556"/>
            <a:ext cx="11542779" cy="6156888"/>
          </a:xfrm>
          <a:prstGeom prst="rect">
            <a:avLst/>
          </a:prstGeom>
          <a:noFill/>
          <a:ln w="25400" cap="flat">
            <a:solidFill>
              <a:srgbClr val="5959FF"/>
            </a:solidFill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982A25-4F8E-4C23-8C68-322A9BD8F64A}"/>
              </a:ext>
            </a:extLst>
          </p:cNvPr>
          <p:cNvSpPr txBox="1"/>
          <p:nvPr/>
        </p:nvSpPr>
        <p:spPr>
          <a:xfrm>
            <a:off x="458391" y="410055"/>
            <a:ext cx="4999133" cy="61093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300" dirty="0"/>
              <a:t>Given the data we have, we were not able to run a t-test to test the Null Hypothesis.</a:t>
            </a:r>
          </a:p>
          <a:p>
            <a:endParaRPr lang="en-US" sz="2300" dirty="0"/>
          </a:p>
          <a:p>
            <a:r>
              <a:rPr lang="en-US" sz="2300" dirty="0"/>
              <a:t>The heat map pictured shows a correlation between all the variables. The dark violet color signifies a positive correlation and the dark orange signifies a negative correlation.</a:t>
            </a:r>
          </a:p>
          <a:p>
            <a:endParaRPr lang="en-US" sz="2300" dirty="0"/>
          </a:p>
          <a:p>
            <a:pPr marL="285750" indent="-285750">
              <a:buFontTx/>
              <a:buChar char="-"/>
            </a:pPr>
            <a:r>
              <a:rPr lang="en-US" sz="2300" dirty="0"/>
              <a:t>Strong positive correlation between the SAT, ACT test scores, Avg Tuition and  graduation rates.</a:t>
            </a:r>
          </a:p>
          <a:p>
            <a:pPr marL="285750" indent="-285750">
              <a:buFontTx/>
              <a:buChar char="-"/>
            </a:pPr>
            <a:r>
              <a:rPr lang="en-US" sz="2300" dirty="0"/>
              <a:t>Strong negative correlation between Graduation Rate and Acceptance Rate.</a:t>
            </a:r>
          </a:p>
          <a:p>
            <a:pPr marL="285750" indent="-285750">
              <a:buFontTx/>
              <a:buChar char="-"/>
            </a:pPr>
            <a:r>
              <a:rPr lang="en-US" sz="2300" dirty="0"/>
              <a:t>Little to no correlation between Graduation Rate and Total Student Population.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6C4269-DDE0-48DA-A530-74795524AC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1304" y="410054"/>
            <a:ext cx="6276086" cy="6097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319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D53B3A-6C2F-47EA-90B4-EF1800662C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33016"/>
            <a:ext cx="9601196" cy="1303867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College Admissions typical considerations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3B12C-EEA3-4A87-9A07-97E13AFC50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69945"/>
            <a:ext cx="10515600" cy="3836303"/>
          </a:xfrm>
        </p:spPr>
        <p:txBody>
          <a:bodyPr>
            <a:normAutofit fontScale="92500"/>
          </a:bodyPr>
          <a:lstStyle/>
          <a:p>
            <a:pPr fontAlgn="base"/>
            <a:r>
              <a:rPr lang="en-US" dirty="0"/>
              <a:t>Consistent Solid scores on the SAT or ACT</a:t>
            </a:r>
          </a:p>
          <a:p>
            <a:pPr fontAlgn="base"/>
            <a:r>
              <a:rPr lang="en-US" dirty="0"/>
              <a:t>A well-written essay that provides insight into the student's personality, values, and goals</a:t>
            </a:r>
          </a:p>
          <a:p>
            <a:pPr fontAlgn="base"/>
            <a:r>
              <a:rPr lang="en-US" dirty="0"/>
              <a:t>Anecdotal letters of recommendation from teachers and the student's counselor that give evidence of his or her intellectual curiosity, special skills, and positive character traits.</a:t>
            </a:r>
          </a:p>
          <a:p>
            <a:pPr fontAlgn="base"/>
            <a:r>
              <a:rPr lang="en-US" dirty="0"/>
              <a:t>Demonstrated enthusiasm for attending a university, as evidenced by a campus visit, interview, and ongoing contact with the admission office.</a:t>
            </a:r>
          </a:p>
          <a:p>
            <a:pPr fontAlgn="base"/>
            <a:r>
              <a:rPr lang="en-US" dirty="0"/>
              <a:t>Demonstrated intellectual curiosity through reading, school, and extracurricular pursuits, summer activities, and more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6972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7CC44D4-3B69-43C6-A27C-F57291E8B6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502" y="2068934"/>
            <a:ext cx="2950768" cy="272013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52AFBE7-176D-4373-A25B-F6E79C743882}"/>
              </a:ext>
            </a:extLst>
          </p:cNvPr>
          <p:cNvSpPr/>
          <p:nvPr/>
        </p:nvSpPr>
        <p:spPr>
          <a:xfrm>
            <a:off x="4153698" y="1560818"/>
            <a:ext cx="6451134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/>
              <a:t>What factors affect the graduation rates within the top 5 Public Universities in </a:t>
            </a:r>
          </a:p>
          <a:p>
            <a:pPr algn="ctr"/>
            <a:r>
              <a:rPr lang="en-US" sz="2800" dirty="0"/>
              <a:t>FLORIDA?</a:t>
            </a:r>
          </a:p>
          <a:p>
            <a:pPr algn="ctr"/>
            <a:endParaRPr lang="en-US" sz="2800" dirty="0"/>
          </a:p>
          <a:p>
            <a:pPr algn="ctr"/>
            <a:r>
              <a:rPr lang="en-US" sz="2800" b="1" dirty="0"/>
              <a:t>Factor Attributes:</a:t>
            </a:r>
          </a:p>
          <a:p>
            <a:pPr algn="ctr"/>
            <a:endParaRPr lang="en-US" sz="2800" dirty="0"/>
          </a:p>
          <a:p>
            <a:pPr marL="514350" indent="-514350" algn="ctr">
              <a:buFont typeface="Arial" panose="020B0604020202020204" pitchFamily="34" charset="0"/>
              <a:buChar char="•"/>
            </a:pPr>
            <a:r>
              <a:rPr lang="en-US" sz="2800" dirty="0"/>
              <a:t>Tuition &amp; Fees</a:t>
            </a:r>
          </a:p>
          <a:p>
            <a:pPr marL="514350" indent="-514350" algn="ctr">
              <a:buFont typeface="Arial" panose="020B0604020202020204" pitchFamily="34" charset="0"/>
              <a:buChar char="•"/>
            </a:pPr>
            <a:r>
              <a:rPr lang="en-US" sz="2800" dirty="0"/>
              <a:t>Acceptance Rate</a:t>
            </a:r>
          </a:p>
          <a:p>
            <a:pPr marL="457200" indent="-457200" algn="ctr">
              <a:buFont typeface="Arial" panose="020B0604020202020204" pitchFamily="34" charset="0"/>
              <a:buChar char="•"/>
            </a:pPr>
            <a:r>
              <a:rPr lang="en-US" sz="2800" dirty="0"/>
              <a:t>Student Population</a:t>
            </a:r>
          </a:p>
          <a:p>
            <a:pPr marL="457200" indent="-457200" algn="ctr">
              <a:buFont typeface="Arial" panose="020B0604020202020204" pitchFamily="34" charset="0"/>
              <a:buChar char="•"/>
            </a:pPr>
            <a:r>
              <a:rPr lang="en-US" sz="2800" dirty="0"/>
              <a:t>SAT Scores</a:t>
            </a:r>
          </a:p>
        </p:txBody>
      </p:sp>
    </p:spTree>
    <p:extLst>
      <p:ext uri="{BB962C8B-B14F-4D97-AF65-F5344CB8AC3E}">
        <p14:creationId xmlns:p14="http://schemas.microsoft.com/office/powerpoint/2010/main" val="2281979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7328C2D-38F0-4C80-9EA5-A1AD0D6B20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3"/>
            <a:stretch/>
          </a:blipFill>
          <a:ln w="15875" cap="flat" cmpd="sng" algn="ctr">
            <a:solidFill>
              <a:srgbClr val="B15E28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aramond" panose="02020404030301010803"/>
              <a:ea typeface="+mn-ea"/>
              <a:cs typeface="+mn-cs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D17E249-48D0-476B-A642-A5D58DD39A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88825" cy="6856215"/>
            <a:chOff x="0" y="0"/>
            <a:chExt cx="12188825" cy="6856215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7E4B7EC7-DE5B-4F27-839A-7CDF49C618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DA01082-3C8F-4602-8DA7-C82DF70956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 cmpd="sng" algn="ctr">
              <a:solidFill>
                <a:schemeClr val="accent1"/>
              </a:solidFill>
              <a:prstDash val="solid"/>
              <a:miter lim="800000"/>
            </a:ln>
            <a:effectLst>
              <a:innerShdw blurRad="25400" dist="12700" dir="13500000">
                <a:srgbClr val="000000">
                  <a:alpha val="45000"/>
                </a:srgbClr>
              </a:innerShdw>
            </a:effectLst>
          </p:spPr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A21B48A-5892-4DD2-B2E1-91BD42A44C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"/>
            <a:stretch/>
          </p:blipFill>
          <p:spPr>
            <a:xfrm rot="5400000">
              <a:off x="5706471" y="76265"/>
              <a:ext cx="758952" cy="606425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E083B53-5B4C-4C29-BDFD-A28B754A59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"/>
            <a:stretch/>
          </p:blipFill>
          <p:spPr>
            <a:xfrm rot="5400000">
              <a:off x="5706470" y="6173526"/>
              <a:ext cx="758952" cy="606425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1AE745D-B098-42CE-A4B3-F210655206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</p:spPr>
        <p:txBody>
          <a:bodyPr>
            <a:normAutofit fontScale="90000"/>
          </a:bodyPr>
          <a:lstStyle/>
          <a:p>
            <a:pPr>
              <a:lnSpc>
                <a:spcPct val="90000"/>
              </a:lnSpc>
            </a:pPr>
            <a:br>
              <a:rPr lang="en-US" sz="1400" dirty="0"/>
            </a:br>
            <a:br>
              <a:rPr lang="en-US" sz="1400" dirty="0"/>
            </a:br>
            <a:r>
              <a:rPr lang="en-US" sz="3600" dirty="0"/>
              <a:t>What drives the </a:t>
            </a:r>
            <a:r>
              <a:rPr lang="en-US" sz="3600" b="1" dirty="0"/>
              <a:t>Graduation rate </a:t>
            </a:r>
            <a:r>
              <a:rPr lang="en-US" sz="3600" dirty="0"/>
              <a:t>within the top 5 Universities in the Sunshine State of FLORIDA?</a:t>
            </a:r>
            <a:br>
              <a:rPr lang="en-US" sz="1400" dirty="0"/>
            </a:br>
            <a:endParaRPr lang="en-US" sz="140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B65B193-F600-4C1B-9DBF-09D94CDB08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83042" y="2400639"/>
            <a:ext cx="927385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A48F1CAB-89C4-408C-9A7B-859F043DC339}"/>
              </a:ext>
            </a:extLst>
          </p:cNvPr>
          <p:cNvSpPr txBox="1">
            <a:spLocks/>
          </p:cNvSpPr>
          <p:nvPr/>
        </p:nvSpPr>
        <p:spPr>
          <a:xfrm>
            <a:off x="982135" y="2473526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500" dirty="0"/>
              <a:t>Given the limited dataset size we have, we have concluded:</a:t>
            </a: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500" dirty="0">
                <a:cs typeface="Arial" panose="020B0604020202020204" pitchFamily="34" charset="0"/>
              </a:rPr>
              <a:t>The more rigorous admission requirements with high </a:t>
            </a:r>
            <a:r>
              <a:rPr lang="en-US" sz="1500" b="1" dirty="0">
                <a:cs typeface="Arial" panose="020B0604020202020204" pitchFamily="34" charset="0"/>
              </a:rPr>
              <a:t>SAT, ACT scores</a:t>
            </a:r>
            <a:r>
              <a:rPr lang="en-US" sz="1500" dirty="0">
                <a:cs typeface="Arial" panose="020B0604020202020204" pitchFamily="34" charset="0"/>
              </a:rPr>
              <a:t>, coupled with the high cost of </a:t>
            </a:r>
            <a:r>
              <a:rPr lang="en-US" sz="1500" b="1" dirty="0">
                <a:cs typeface="Arial" panose="020B0604020202020204" pitchFamily="34" charset="0"/>
              </a:rPr>
              <a:t>Tuition</a:t>
            </a:r>
            <a:r>
              <a:rPr lang="en-US" sz="1500" dirty="0">
                <a:cs typeface="Arial" panose="020B0604020202020204" pitchFamily="34" charset="0"/>
              </a:rPr>
              <a:t>, the better college appears to be.</a:t>
            </a:r>
            <a:endParaRPr lang="en-US" sz="1500" b="1" dirty="0">
              <a:cs typeface="Arial" panose="020B0604020202020204" pitchFamily="34" charset="0"/>
            </a:endParaRPr>
          </a:p>
          <a:p>
            <a:r>
              <a:rPr lang="en-US" sz="1500" dirty="0">
                <a:cs typeface="Arial" panose="020B0604020202020204" pitchFamily="34" charset="0"/>
              </a:rPr>
              <a:t>In this sense, we can say higher standardized test </a:t>
            </a:r>
            <a:r>
              <a:rPr lang="en-US" sz="1500" b="1" dirty="0">
                <a:cs typeface="Arial" panose="020B0604020202020204" pitchFamily="34" charset="0"/>
              </a:rPr>
              <a:t>scores do</a:t>
            </a:r>
            <a:r>
              <a:rPr lang="en-US" sz="1500" dirty="0">
                <a:cs typeface="Arial" panose="020B0604020202020204" pitchFamily="34" charset="0"/>
              </a:rPr>
              <a:t> show a </a:t>
            </a:r>
            <a:r>
              <a:rPr lang="en-US" sz="1500" b="1" dirty="0">
                <a:cs typeface="Arial" panose="020B0604020202020204" pitchFamily="34" charset="0"/>
              </a:rPr>
              <a:t>correlation with college success</a:t>
            </a:r>
            <a:r>
              <a:rPr lang="en-US" sz="1500" dirty="0">
                <a:cs typeface="Arial" panose="020B0604020202020204" pitchFamily="34" charset="0"/>
              </a:rPr>
              <a:t> as it's usually defined. ... Whether a student </a:t>
            </a:r>
            <a:r>
              <a:rPr lang="en-US" sz="1500" b="1" dirty="0">
                <a:cs typeface="Arial" panose="020B0604020202020204" pitchFamily="34" charset="0"/>
              </a:rPr>
              <a:t>does</a:t>
            </a:r>
            <a:r>
              <a:rPr lang="en-US" sz="1500" dirty="0">
                <a:cs typeface="Arial" panose="020B0604020202020204" pitchFamily="34" charset="0"/>
              </a:rPr>
              <a:t> well on the </a:t>
            </a:r>
            <a:r>
              <a:rPr lang="en-US" sz="1500" b="1" dirty="0">
                <a:cs typeface="Arial" panose="020B0604020202020204" pitchFamily="34" charset="0"/>
              </a:rPr>
              <a:t>SAT</a:t>
            </a:r>
            <a:r>
              <a:rPr lang="en-US" sz="1500" dirty="0">
                <a:cs typeface="Arial" panose="020B0604020202020204" pitchFamily="34" charset="0"/>
              </a:rPr>
              <a:t> or </a:t>
            </a:r>
            <a:r>
              <a:rPr lang="en-US" sz="1500" b="1" dirty="0">
                <a:cs typeface="Arial" panose="020B0604020202020204" pitchFamily="34" charset="0"/>
              </a:rPr>
              <a:t>ACT</a:t>
            </a:r>
            <a:r>
              <a:rPr lang="en-US" sz="1500" dirty="0">
                <a:cs typeface="Arial" panose="020B0604020202020204" pitchFamily="34" charset="0"/>
              </a:rPr>
              <a:t> can be affected by a variety of factors aside from the student's inherent aptitude.</a:t>
            </a:r>
          </a:p>
          <a:p>
            <a:r>
              <a:rPr lang="en-US" sz="1500" b="1" dirty="0">
                <a:cs typeface="Arial" panose="020B0604020202020204" pitchFamily="34" charset="0"/>
              </a:rPr>
              <a:t>SAT, ACT scores do predict college success - to an extent</a:t>
            </a:r>
            <a:r>
              <a:rPr lang="en-US" sz="1500" dirty="0">
                <a:cs typeface="Arial" panose="020B0604020202020204" pitchFamily="34" charset="0"/>
              </a:rPr>
              <a:t>. The relationship isn't particularly strong, which means that if you have high SAT scores, you're only slightly more likely to have higher college grades than a student who had lower scores. Research shows a similar relationship between </a:t>
            </a:r>
          </a:p>
          <a:p>
            <a:r>
              <a:rPr lang="en-US" sz="1500" dirty="0">
                <a:cs typeface="Arial" panose="020B0604020202020204" pitchFamily="34" charset="0"/>
              </a:rPr>
              <a:t>The higher the </a:t>
            </a:r>
            <a:r>
              <a:rPr lang="en-US" sz="1500" b="1" dirty="0">
                <a:cs typeface="Arial" panose="020B0604020202020204" pitchFamily="34" charset="0"/>
              </a:rPr>
              <a:t>Acceptance rate</a:t>
            </a:r>
            <a:r>
              <a:rPr lang="en-US" sz="1500" dirty="0">
                <a:cs typeface="Arial" panose="020B0604020202020204" pitchFamily="34" charset="0"/>
              </a:rPr>
              <a:t> on the other hand means less Admission requirement, more lower grad students and less </a:t>
            </a:r>
            <a:r>
              <a:rPr lang="en-US" sz="1500" b="1" dirty="0">
                <a:cs typeface="Arial" panose="020B0604020202020204" pitchFamily="34" charset="0"/>
              </a:rPr>
              <a:t>Graduation rate</a:t>
            </a:r>
            <a:r>
              <a:rPr lang="en-US" sz="1500" dirty="0">
                <a:cs typeface="Arial" panose="020B0604020202020204" pitchFamily="34" charset="0"/>
              </a:rPr>
              <a:t>.</a:t>
            </a:r>
          </a:p>
          <a:p>
            <a:r>
              <a:rPr lang="en-US" sz="1500" dirty="0">
                <a:cs typeface="Arial" panose="020B0604020202020204" pitchFamily="34" charset="0"/>
              </a:rPr>
              <a:t>The </a:t>
            </a:r>
            <a:r>
              <a:rPr lang="en-US" sz="1500" b="1" dirty="0">
                <a:cs typeface="Arial" panose="020B0604020202020204" pitchFamily="34" charset="0"/>
              </a:rPr>
              <a:t>Total number of students</a:t>
            </a:r>
            <a:r>
              <a:rPr lang="en-US" sz="1500" dirty="0">
                <a:cs typeface="Arial" panose="020B0604020202020204" pitchFamily="34" charset="0"/>
              </a:rPr>
              <a:t> (school size) seems to have less to no correlation with the graduation rates form the analysis, whether the school is large or small, the graduation rate trend remain the static.</a:t>
            </a:r>
          </a:p>
        </p:txBody>
      </p:sp>
    </p:spTree>
    <p:extLst>
      <p:ext uri="{BB962C8B-B14F-4D97-AF65-F5344CB8AC3E}">
        <p14:creationId xmlns:p14="http://schemas.microsoft.com/office/powerpoint/2010/main" val="2994857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E6C8BA9-41B7-448B-A0FC-16289E68DD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7257" y="1080760"/>
            <a:ext cx="8497486" cy="4696480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891D79C9-6770-43E8-BE6F-4FC93CD885C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668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34"/>
    </mc:Choice>
    <mc:Fallback xmlns="">
      <p:transition spd="slow" advTm="49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A03BE4-9262-444D-AF2E-C58959EB1F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</p:spPr>
        <p:txBody>
          <a:bodyPr>
            <a:normAutofit/>
          </a:bodyPr>
          <a:lstStyle/>
          <a:p>
            <a:r>
              <a:rPr lang="en-US" sz="4000" dirty="0"/>
              <a:t>Top 5 Public Universities</a:t>
            </a:r>
          </a:p>
        </p:txBody>
      </p:sp>
      <p:pic>
        <p:nvPicPr>
          <p:cNvPr id="1030" name="Picture 6" descr="See the source image">
            <a:extLst>
              <a:ext uri="{FF2B5EF4-FFF2-40B4-BE49-F238E27FC236}">
                <a16:creationId xmlns:a16="http://schemas.microsoft.com/office/drawing/2014/main" id="{AB27835F-3DE4-40A9-A3C5-BA2C32185C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747" y="2588393"/>
            <a:ext cx="2002457" cy="1733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See the source image">
            <a:extLst>
              <a:ext uri="{FF2B5EF4-FFF2-40B4-BE49-F238E27FC236}">
                <a16:creationId xmlns:a16="http://schemas.microsoft.com/office/drawing/2014/main" id="{E7882B83-EE46-4A05-8526-B43F92D742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0083" y="2467854"/>
            <a:ext cx="1932903" cy="1862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DE3933B-2AB2-4A29-B267-411E4A0F46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5750" y="2637322"/>
            <a:ext cx="1932904" cy="168442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DE90B58-D864-4C60-A8C4-D4CB06D17F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 flipV="1">
            <a:off x="7272885" y="2625088"/>
            <a:ext cx="1824239" cy="16844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00CE18F-8859-4226-ADC2-081378330A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91355" y="2621948"/>
            <a:ext cx="1824239" cy="1708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61D546E-9C5F-4853-B27C-8D803148FB00}"/>
              </a:ext>
            </a:extLst>
          </p:cNvPr>
          <p:cNvSpPr txBox="1"/>
          <p:nvPr/>
        </p:nvSpPr>
        <p:spPr>
          <a:xfrm>
            <a:off x="1072610" y="4382886"/>
            <a:ext cx="15812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University of Florida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B0B96A4-E8E2-4735-88D1-74F798CD6D3C}"/>
              </a:ext>
            </a:extLst>
          </p:cNvPr>
          <p:cNvSpPr txBox="1"/>
          <p:nvPr/>
        </p:nvSpPr>
        <p:spPr>
          <a:xfrm>
            <a:off x="3032305" y="4386003"/>
            <a:ext cx="19329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Florida State University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8AACF0B-A161-4C2F-81FA-2200829DF617}"/>
              </a:ext>
            </a:extLst>
          </p:cNvPr>
          <p:cNvSpPr txBox="1"/>
          <p:nvPr/>
        </p:nvSpPr>
        <p:spPr>
          <a:xfrm>
            <a:off x="5242181" y="4392374"/>
            <a:ext cx="15400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University of Central Florida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B5F35E8-C6AF-45F2-8DAA-E519D9A39B11}"/>
              </a:ext>
            </a:extLst>
          </p:cNvPr>
          <p:cNvSpPr txBox="1"/>
          <p:nvPr/>
        </p:nvSpPr>
        <p:spPr>
          <a:xfrm>
            <a:off x="7336168" y="4392374"/>
            <a:ext cx="16976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University of South Florida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1B6DB76-7DA3-4635-B046-9F0B7D282C7D}"/>
              </a:ext>
            </a:extLst>
          </p:cNvPr>
          <p:cNvSpPr txBox="1"/>
          <p:nvPr/>
        </p:nvSpPr>
        <p:spPr>
          <a:xfrm>
            <a:off x="9235957" y="4392374"/>
            <a:ext cx="22084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Florida International University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4202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/>
      <p:bldP spid="12" grpId="0"/>
      <p:bldP spid="13" grpId="0"/>
      <p:bldP spid="14" grpId="0"/>
      <p:bldP spid="1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03B6A50-E0F6-4AE0-AB71-1A2F8CAC0C3A}"/>
              </a:ext>
            </a:extLst>
          </p:cNvPr>
          <p:cNvSpPr txBox="1"/>
          <p:nvPr/>
        </p:nvSpPr>
        <p:spPr>
          <a:xfrm>
            <a:off x="3224463" y="914400"/>
            <a:ext cx="57559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Graduation Rates %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89170140-9375-44B4-A4CF-9914835ABB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761" y="2291509"/>
            <a:ext cx="9676477" cy="315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458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 descr="3D model of a parrot">
                <a:extLst>
                  <a:ext uri="{FF2B5EF4-FFF2-40B4-BE49-F238E27FC236}">
                    <a16:creationId xmlns:a16="http://schemas.microsoft.com/office/drawing/2014/main" id="{748F086C-74E1-4492-A7A3-47CEAB2A9B4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16044783"/>
                  </p:ext>
                </p:extLst>
              </p:nvPr>
            </p:nvGraphicFramePr>
            <p:xfrm>
              <a:off x="419403" y="1359218"/>
              <a:ext cx="1552271" cy="4866324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552271" cy="4866324"/>
                    </a:xfrm>
                    <a:prstGeom prst="rect">
                      <a:avLst/>
                    </a:prstGeom>
                  </am3d:spPr>
                  <am3d:camera>
                    <am3d:pos x="0" y="0" z="5256300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089550" d="1000000"/>
                    <am3d:preTrans dx="2779495" dy="-17991192" dz="-845298"/>
                    <am3d:scale>
                      <am3d:sx n="1000000" d="1000000"/>
                      <am3d:sy n="1000000" d="1000000"/>
                      <am3d:sz n="1000000" d="1000000"/>
                    </am3d:scale>
                    <am3d:rot ax="214005" ay="217895" az="13569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41866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 descr="3D model of a parrot">
                <a:extLst>
                  <a:ext uri="{FF2B5EF4-FFF2-40B4-BE49-F238E27FC236}">
                    <a16:creationId xmlns:a16="http://schemas.microsoft.com/office/drawing/2014/main" id="{748F086C-74E1-4492-A7A3-47CEAB2A9B4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19403" y="1359218"/>
                <a:ext cx="1552271" cy="4866324"/>
              </a:xfrm>
              <a:prstGeom prst="rect">
                <a:avLst/>
              </a:prstGeom>
            </p:spPr>
          </p:pic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D2D4F3FB-00D8-40F2-800E-EEC9885DD469}"/>
              </a:ext>
            </a:extLst>
          </p:cNvPr>
          <p:cNvSpPr/>
          <p:nvPr/>
        </p:nvSpPr>
        <p:spPr>
          <a:xfrm>
            <a:off x="1971675" y="728711"/>
            <a:ext cx="9391650" cy="5324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effectLst/>
              </a:rPr>
              <a:t>Hypothesis</a:t>
            </a:r>
          </a:p>
          <a:p>
            <a:pPr lvl="1"/>
            <a:endParaRPr lang="en-US" sz="2400" dirty="0"/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000" dirty="0"/>
              <a:t>School size may affect graduation rates since smaller schools usually have a smaller student body; thus, smaller class sizes. This most often means more individualized attention for each student. </a:t>
            </a:r>
          </a:p>
          <a:p>
            <a:pPr lvl="1"/>
            <a:endParaRPr lang="en-US" sz="2000" dirty="0"/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n-US" sz="2000" dirty="0"/>
              <a:t>Universities requiring an above average ACT/SAT may have higher graduation rates as these are the students that are good test takers which will be reflected in the classroom; thus, positively impacting graduation rate.</a:t>
            </a:r>
          </a:p>
          <a:p>
            <a:pPr lvl="1"/>
            <a:endParaRPr lang="en-US" sz="2000" dirty="0"/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n-US" sz="2000" dirty="0"/>
              <a:t>Universities with higher acceptance rates may translate to lower graduation rates as a higher acceptance rate may mean that the admission requirements are low.</a:t>
            </a:r>
          </a:p>
          <a:p>
            <a:pPr lvl="1"/>
            <a:endParaRPr lang="en-US" sz="2000" dirty="0"/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000" dirty="0"/>
              <a:t>Cost of Tuition will affect graduation rates since higher tuition costs may deter students from graduating to prevent further accumulation of debt.</a:t>
            </a:r>
          </a:p>
          <a:p>
            <a:pPr lvl="1"/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463016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 descr="3D model of a parrot">
                <a:extLst>
                  <a:ext uri="{FF2B5EF4-FFF2-40B4-BE49-F238E27FC236}">
                    <a16:creationId xmlns:a16="http://schemas.microsoft.com/office/drawing/2014/main" id="{748F086C-74E1-4492-A7A3-47CEAB2A9B4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79957568"/>
                  </p:ext>
                </p:extLst>
              </p:nvPr>
            </p:nvGraphicFramePr>
            <p:xfrm>
              <a:off x="419403" y="1359218"/>
              <a:ext cx="1552271" cy="4866324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552271" cy="4866324"/>
                    </a:xfrm>
                    <a:prstGeom prst="rect">
                      <a:avLst/>
                    </a:prstGeom>
                  </am3d:spPr>
                  <am3d:camera>
                    <am3d:pos x="0" y="0" z="5256300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089550" d="1000000"/>
                    <am3d:preTrans dx="2779495" dy="-17991192" dz="-845298"/>
                    <am3d:scale>
                      <am3d:sx n="1000000" d="1000000"/>
                      <am3d:sy n="1000000" d="1000000"/>
                      <am3d:sz n="1000000" d="1000000"/>
                    </am3d:scale>
                    <am3d:rot ax="214005" ay="217895" az="13569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41866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 descr="3D model of a parrot">
                <a:extLst>
                  <a:ext uri="{FF2B5EF4-FFF2-40B4-BE49-F238E27FC236}">
                    <a16:creationId xmlns:a16="http://schemas.microsoft.com/office/drawing/2014/main" id="{748F086C-74E1-4492-A7A3-47CEAB2A9B4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19403" y="1359218"/>
                <a:ext cx="1552271" cy="4866324"/>
              </a:xfrm>
              <a:prstGeom prst="rect">
                <a:avLst/>
              </a:prstGeom>
            </p:spPr>
          </p:pic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D2D4F3FB-00D8-40F2-800E-EEC9885DD469}"/>
              </a:ext>
            </a:extLst>
          </p:cNvPr>
          <p:cNvSpPr/>
          <p:nvPr/>
        </p:nvSpPr>
        <p:spPr>
          <a:xfrm>
            <a:off x="1971675" y="728711"/>
            <a:ext cx="9391650" cy="5324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dirty="0"/>
              <a:t>Analysis Approach and Tools</a:t>
            </a:r>
            <a:endParaRPr lang="en-US" sz="4000" b="1" dirty="0">
              <a:effectLst/>
            </a:endParaRPr>
          </a:p>
          <a:p>
            <a:pPr lvl="1"/>
            <a:endParaRPr lang="en-US" sz="2400" dirty="0"/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000" dirty="0"/>
              <a:t>Set Clear Measurement Priorities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000" dirty="0"/>
              <a:t>Tools: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endParaRPr lang="en-US" sz="2000" dirty="0"/>
          </a:p>
          <a:p>
            <a:pPr marL="1257300" lvl="2" indent="-342900">
              <a:buFont typeface="Wingdings" panose="05000000000000000000" pitchFamily="2" charset="2"/>
              <a:buChar char="Ø"/>
            </a:pPr>
            <a:r>
              <a:rPr lang="en-US" sz="2000" dirty="0"/>
              <a:t>Pandas</a:t>
            </a:r>
          </a:p>
          <a:p>
            <a:pPr marL="1257300" lvl="2" indent="-342900">
              <a:buFont typeface="Wingdings" panose="05000000000000000000" pitchFamily="2" charset="2"/>
              <a:buChar char="Ø"/>
            </a:pPr>
            <a:r>
              <a:rPr lang="en-US" sz="2000" dirty="0"/>
              <a:t>Matplotlib</a:t>
            </a:r>
          </a:p>
          <a:p>
            <a:pPr marL="1257300" lvl="2" indent="-342900">
              <a:buFont typeface="Wingdings" panose="05000000000000000000" pitchFamily="2" charset="2"/>
              <a:buChar char="Ø"/>
            </a:pPr>
            <a:r>
              <a:rPr lang="en-US" sz="2000" dirty="0"/>
              <a:t>SciPy. Stats</a:t>
            </a:r>
          </a:p>
          <a:p>
            <a:pPr marL="1257300" lvl="2" indent="-342900">
              <a:buFont typeface="Wingdings" panose="05000000000000000000" pitchFamily="2" charset="2"/>
              <a:buChar char="Ø"/>
            </a:pPr>
            <a:r>
              <a:rPr lang="en-US" sz="2000" dirty="0"/>
              <a:t>Seaborn</a:t>
            </a:r>
          </a:p>
          <a:p>
            <a:pPr lvl="1"/>
            <a:endParaRPr lang="en-US" sz="2000" dirty="0"/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000" dirty="0"/>
              <a:t> Data acquisition by scraping using Pandas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n-US" sz="2000" dirty="0"/>
              <a:t>Data Cleaning, messaging, and visualization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n-US" sz="2000" dirty="0"/>
              <a:t>Analysis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000" dirty="0"/>
              <a:t>  Finding Interpretation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000" dirty="0"/>
              <a:t>  Conclusion &amp; Recommendations</a:t>
            </a:r>
          </a:p>
          <a:p>
            <a:pPr lvl="1"/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017364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 descr="3D model of a parrot">
                <a:extLst>
                  <a:ext uri="{FF2B5EF4-FFF2-40B4-BE49-F238E27FC236}">
                    <a16:creationId xmlns:a16="http://schemas.microsoft.com/office/drawing/2014/main" id="{748F086C-74E1-4492-A7A3-47CEAB2A9B4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69261979"/>
                  </p:ext>
                </p:extLst>
              </p:nvPr>
            </p:nvGraphicFramePr>
            <p:xfrm>
              <a:off x="419403" y="1359218"/>
              <a:ext cx="1552271" cy="4866324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552271" cy="4866324"/>
                    </a:xfrm>
                    <a:prstGeom prst="rect">
                      <a:avLst/>
                    </a:prstGeom>
                  </am3d:spPr>
                  <am3d:camera>
                    <am3d:pos x="0" y="0" z="5256300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089550" d="1000000"/>
                    <am3d:preTrans dx="2779495" dy="-17991192" dz="-845298"/>
                    <am3d:scale>
                      <am3d:sx n="1000000" d="1000000"/>
                      <am3d:sy n="1000000" d="1000000"/>
                      <am3d:sz n="1000000" d="1000000"/>
                    </am3d:scale>
                    <am3d:rot ax="214005" ay="217895" az="13569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41866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 descr="3D model of a parrot">
                <a:extLst>
                  <a:ext uri="{FF2B5EF4-FFF2-40B4-BE49-F238E27FC236}">
                    <a16:creationId xmlns:a16="http://schemas.microsoft.com/office/drawing/2014/main" id="{748F086C-74E1-4492-A7A3-47CEAB2A9B4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19403" y="1359218"/>
                <a:ext cx="1552271" cy="4866324"/>
              </a:xfrm>
              <a:prstGeom prst="rect">
                <a:avLst/>
              </a:prstGeom>
            </p:spPr>
          </p:pic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D2D4F3FB-00D8-40F2-800E-EEC9885DD469}"/>
              </a:ext>
            </a:extLst>
          </p:cNvPr>
          <p:cNvSpPr/>
          <p:nvPr/>
        </p:nvSpPr>
        <p:spPr>
          <a:xfrm>
            <a:off x="1971675" y="728711"/>
            <a:ext cx="9391650" cy="51552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dirty="0"/>
              <a:t>Analysis Approach and Tools</a:t>
            </a:r>
            <a:endParaRPr lang="en-US" sz="4000" b="1" dirty="0">
              <a:effectLst/>
            </a:endParaRPr>
          </a:p>
          <a:p>
            <a:pPr lvl="1"/>
            <a:endParaRPr lang="en-US" sz="2400" dirty="0"/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000" dirty="0"/>
              <a:t>Filtering Florida from the dataset using Pandas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000" dirty="0"/>
              <a:t>Filtering the Florida dataset for target universities (top 5 universities).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000" dirty="0"/>
              <a:t>The following tables were cleaned and filtered:</a:t>
            </a:r>
          </a:p>
          <a:p>
            <a:pPr lvl="1"/>
            <a:endParaRPr lang="en-US" sz="2000" dirty="0"/>
          </a:p>
          <a:p>
            <a:pPr marL="1257300" lvl="2" indent="-342900">
              <a:buFont typeface="Wingdings" panose="05000000000000000000" pitchFamily="2" charset="2"/>
              <a:buChar char="Ø"/>
            </a:pPr>
            <a:r>
              <a:rPr lang="en-US" sz="2000" dirty="0"/>
              <a:t>Graduation Rate</a:t>
            </a:r>
          </a:p>
          <a:p>
            <a:pPr marL="1257300" lvl="2" indent="-342900">
              <a:buFont typeface="Wingdings" panose="05000000000000000000" pitchFamily="2" charset="2"/>
              <a:buChar char="Ø"/>
            </a:pPr>
            <a:r>
              <a:rPr lang="en-US" sz="2000" dirty="0"/>
              <a:t>Acceptance Rate</a:t>
            </a:r>
          </a:p>
          <a:p>
            <a:pPr marL="1257300" lvl="2" indent="-342900">
              <a:buFont typeface="Wingdings" panose="05000000000000000000" pitchFamily="2" charset="2"/>
              <a:buChar char="Ø"/>
            </a:pPr>
            <a:r>
              <a:rPr lang="en-US" sz="2000" dirty="0"/>
              <a:t>SAT &amp; ACT test Scores </a:t>
            </a:r>
          </a:p>
          <a:p>
            <a:pPr marL="1257300" lvl="2" indent="-342900">
              <a:buFont typeface="Wingdings" panose="05000000000000000000" pitchFamily="2" charset="2"/>
              <a:buChar char="Ø"/>
            </a:pPr>
            <a:r>
              <a:rPr lang="en-US" sz="2000" dirty="0"/>
              <a:t>Tuition Fees</a:t>
            </a:r>
          </a:p>
          <a:p>
            <a:pPr marL="1257300" lvl="2" indent="-342900">
              <a:buFont typeface="Wingdings" panose="05000000000000000000" pitchFamily="2" charset="2"/>
              <a:buChar char="Ø"/>
            </a:pPr>
            <a:r>
              <a:rPr lang="en-US" sz="2000" dirty="0"/>
              <a:t>Student Population</a:t>
            </a:r>
          </a:p>
          <a:p>
            <a:pPr lvl="1"/>
            <a:r>
              <a:rPr lang="en-US" sz="2500" b="1" dirty="0"/>
              <a:t>Limitations</a:t>
            </a:r>
            <a:r>
              <a:rPr lang="en-US" sz="2500" dirty="0"/>
              <a:t> 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000" dirty="0"/>
              <a:t> Time constraint. 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n-US" sz="2000" dirty="0"/>
              <a:t>Incomplete data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n-US" sz="2000" dirty="0"/>
              <a:t>Data quality.</a:t>
            </a:r>
          </a:p>
        </p:txBody>
      </p:sp>
    </p:spTree>
    <p:extLst>
      <p:ext uri="{BB962C8B-B14F-4D97-AF65-F5344CB8AC3E}">
        <p14:creationId xmlns:p14="http://schemas.microsoft.com/office/powerpoint/2010/main" val="910897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E3655975-B216-4E25-8A8E-9797CE64F2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4034198"/>
              </p:ext>
            </p:extLst>
          </p:nvPr>
        </p:nvGraphicFramePr>
        <p:xfrm>
          <a:off x="945615" y="2579571"/>
          <a:ext cx="10300770" cy="3224465"/>
        </p:xfrm>
        <a:graphic>
          <a:graphicData uri="http://schemas.openxmlformats.org/drawingml/2006/table">
            <a:tbl>
              <a:tblPr/>
              <a:tblGrid>
                <a:gridCol w="495758">
                  <a:extLst>
                    <a:ext uri="{9D8B030D-6E8A-4147-A177-3AD203B41FA5}">
                      <a16:colId xmlns:a16="http://schemas.microsoft.com/office/drawing/2014/main" val="1198312464"/>
                    </a:ext>
                  </a:extLst>
                </a:gridCol>
                <a:gridCol w="546553">
                  <a:extLst>
                    <a:ext uri="{9D8B030D-6E8A-4147-A177-3AD203B41FA5}">
                      <a16:colId xmlns:a16="http://schemas.microsoft.com/office/drawing/2014/main" val="3199615814"/>
                    </a:ext>
                  </a:extLst>
                </a:gridCol>
                <a:gridCol w="1270535">
                  <a:extLst>
                    <a:ext uri="{9D8B030D-6E8A-4147-A177-3AD203B41FA5}">
                      <a16:colId xmlns:a16="http://schemas.microsoft.com/office/drawing/2014/main" val="2146525025"/>
                    </a:ext>
                  </a:extLst>
                </a:gridCol>
                <a:gridCol w="2265274">
                  <a:extLst>
                    <a:ext uri="{9D8B030D-6E8A-4147-A177-3AD203B41FA5}">
                      <a16:colId xmlns:a16="http://schemas.microsoft.com/office/drawing/2014/main" val="2844464154"/>
                    </a:ext>
                  </a:extLst>
                </a:gridCol>
                <a:gridCol w="1144530">
                  <a:extLst>
                    <a:ext uri="{9D8B030D-6E8A-4147-A177-3AD203B41FA5}">
                      <a16:colId xmlns:a16="http://schemas.microsoft.com/office/drawing/2014/main" val="1628982682"/>
                    </a:ext>
                  </a:extLst>
                </a:gridCol>
                <a:gridCol w="1144530">
                  <a:extLst>
                    <a:ext uri="{9D8B030D-6E8A-4147-A177-3AD203B41FA5}">
                      <a16:colId xmlns:a16="http://schemas.microsoft.com/office/drawing/2014/main" val="3617608167"/>
                    </a:ext>
                  </a:extLst>
                </a:gridCol>
                <a:gridCol w="1144530">
                  <a:extLst>
                    <a:ext uri="{9D8B030D-6E8A-4147-A177-3AD203B41FA5}">
                      <a16:colId xmlns:a16="http://schemas.microsoft.com/office/drawing/2014/main" val="2216283852"/>
                    </a:ext>
                  </a:extLst>
                </a:gridCol>
                <a:gridCol w="1144530">
                  <a:extLst>
                    <a:ext uri="{9D8B030D-6E8A-4147-A177-3AD203B41FA5}">
                      <a16:colId xmlns:a16="http://schemas.microsoft.com/office/drawing/2014/main" val="2807939723"/>
                    </a:ext>
                  </a:extLst>
                </a:gridCol>
                <a:gridCol w="1144530">
                  <a:extLst>
                    <a:ext uri="{9D8B030D-6E8A-4147-A177-3AD203B41FA5}">
                      <a16:colId xmlns:a16="http://schemas.microsoft.com/office/drawing/2014/main" val="1518844509"/>
                    </a:ext>
                  </a:extLst>
                </a:gridCol>
              </a:tblGrid>
              <a:tr h="665739">
                <a:tc>
                  <a:txBody>
                    <a:bodyPr/>
                    <a:lstStyle/>
                    <a:p>
                      <a:pPr algn="r" fontAlgn="ctr"/>
                      <a:endParaRPr lang="en-US" sz="1000" b="1" dirty="0">
                        <a:effectLst/>
                      </a:endParaRPr>
                    </a:p>
                  </a:txBody>
                  <a:tcPr marL="30721" marR="30721" marT="15361" marB="153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1" dirty="0">
                          <a:effectLst/>
                        </a:rPr>
                        <a:t>State</a:t>
                      </a:r>
                    </a:p>
                  </a:txBody>
                  <a:tcPr marL="30721" marR="30721" marT="15361" marB="153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1" dirty="0">
                          <a:effectLst/>
                        </a:rPr>
                        <a:t>School </a:t>
                      </a:r>
                      <a:r>
                        <a:rPr lang="en-US" sz="1000" b="1" dirty="0" err="1">
                          <a:effectLst/>
                        </a:rPr>
                        <a:t>Abrev</a:t>
                      </a:r>
                      <a:endParaRPr lang="en-US" sz="1000" b="1" dirty="0">
                        <a:effectLst/>
                      </a:endParaRPr>
                    </a:p>
                  </a:txBody>
                  <a:tcPr marL="30721" marR="30721" marT="15361" marB="153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1" dirty="0">
                          <a:effectLst/>
                        </a:rPr>
                        <a:t>School Name</a:t>
                      </a:r>
                    </a:p>
                  </a:txBody>
                  <a:tcPr marL="30721" marR="30721" marT="15361" marB="153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1">
                          <a:effectLst/>
                        </a:rPr>
                        <a:t>Graduation Rate</a:t>
                      </a:r>
                    </a:p>
                  </a:txBody>
                  <a:tcPr marL="30721" marR="30721" marT="15361" marB="153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1">
                          <a:effectLst/>
                        </a:rPr>
                        <a:t>Transfer-out Rate</a:t>
                      </a:r>
                    </a:p>
                  </a:txBody>
                  <a:tcPr marL="30721" marR="30721" marT="15361" marB="153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1">
                          <a:effectLst/>
                        </a:rPr>
                        <a:t>Transfer-out Rate (BS degree)</a:t>
                      </a:r>
                    </a:p>
                  </a:txBody>
                  <a:tcPr marL="30721" marR="30721" marT="15361" marB="153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1">
                          <a:effectLst/>
                        </a:rPr>
                        <a:t>Retention Rate (Full-time)</a:t>
                      </a:r>
                    </a:p>
                  </a:txBody>
                  <a:tcPr marL="30721" marR="30721" marT="15361" marB="153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1">
                          <a:effectLst/>
                        </a:rPr>
                        <a:t>Retention Rate (Part-time)</a:t>
                      </a:r>
                    </a:p>
                  </a:txBody>
                  <a:tcPr marL="30721" marR="30721" marT="15361" marB="153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48585"/>
                  </a:ext>
                </a:extLst>
              </a:tr>
              <a:tr h="597036"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</a:rPr>
                        <a:t>0</a:t>
                      </a:r>
                    </a:p>
                  </a:txBody>
                  <a:tcPr marL="30721" marR="30721" marT="15361" marB="153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</a:rPr>
                        <a:t>FL</a:t>
                      </a:r>
                    </a:p>
                  </a:txBody>
                  <a:tcPr marL="30721" marR="30721" marT="15361" marB="153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dirty="0">
                          <a:effectLst/>
                        </a:rPr>
                        <a:t>FIU</a:t>
                      </a:r>
                    </a:p>
                  </a:txBody>
                  <a:tcPr marL="30721" marR="30721" marT="15361" marB="153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</a:rPr>
                        <a:t>Florida International University Miami, FL</a:t>
                      </a:r>
                    </a:p>
                  </a:txBody>
                  <a:tcPr marL="30721" marR="30721" marT="15361" marB="153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dirty="0">
                          <a:effectLst/>
                        </a:rPr>
                        <a:t>57.0</a:t>
                      </a:r>
                    </a:p>
                  </a:txBody>
                  <a:tcPr marL="30721" marR="30721" marT="15361" marB="153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</a:rPr>
                        <a:t>19.0</a:t>
                      </a:r>
                    </a:p>
                  </a:txBody>
                  <a:tcPr marL="30721" marR="30721" marT="15361" marB="153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</a:rPr>
                        <a:t>1.0</a:t>
                      </a:r>
                    </a:p>
                  </a:txBody>
                  <a:tcPr marL="30721" marR="30721" marT="15361" marB="153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</a:rPr>
                        <a:t>88.0</a:t>
                      </a:r>
                    </a:p>
                  </a:txBody>
                  <a:tcPr marL="30721" marR="30721" marT="15361" marB="153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</a:rPr>
                        <a:t>77.0</a:t>
                      </a:r>
                    </a:p>
                  </a:txBody>
                  <a:tcPr marL="30721" marR="30721" marT="15361" marB="153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1418492"/>
                  </a:ext>
                </a:extLst>
              </a:tr>
              <a:tr h="536114"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</a:rPr>
                        <a:t>1</a:t>
                      </a:r>
                    </a:p>
                  </a:txBody>
                  <a:tcPr marL="30721" marR="30721" marT="15361" marB="153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</a:rPr>
                        <a:t>FL</a:t>
                      </a:r>
                    </a:p>
                  </a:txBody>
                  <a:tcPr marL="30721" marR="30721" marT="15361" marB="153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dirty="0">
                          <a:effectLst/>
                        </a:rPr>
                        <a:t>FSU</a:t>
                      </a:r>
                    </a:p>
                  </a:txBody>
                  <a:tcPr marL="30721" marR="30721" marT="15361" marB="153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dirty="0">
                          <a:effectLst/>
                        </a:rPr>
                        <a:t>Florida State University Tallahassee, FL</a:t>
                      </a:r>
                    </a:p>
                  </a:txBody>
                  <a:tcPr marL="30721" marR="30721" marT="15361" marB="153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dirty="0">
                          <a:effectLst/>
                        </a:rPr>
                        <a:t>80.0</a:t>
                      </a:r>
                    </a:p>
                  </a:txBody>
                  <a:tcPr marL="30721" marR="30721" marT="15361" marB="153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</a:rPr>
                        <a:t>7.0</a:t>
                      </a:r>
                    </a:p>
                  </a:txBody>
                  <a:tcPr marL="30721" marR="30721" marT="15361" marB="153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</a:rPr>
                        <a:t>3.0</a:t>
                      </a:r>
                    </a:p>
                  </a:txBody>
                  <a:tcPr marL="30721" marR="30721" marT="15361" marB="153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</a:rPr>
                        <a:t>94.0</a:t>
                      </a:r>
                    </a:p>
                  </a:txBody>
                  <a:tcPr marL="30721" marR="30721" marT="15361" marB="153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</a:rPr>
                        <a:t>79.0</a:t>
                      </a:r>
                    </a:p>
                  </a:txBody>
                  <a:tcPr marL="30721" marR="30721" marT="15361" marB="153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2611217"/>
                  </a:ext>
                </a:extLst>
              </a:tr>
              <a:tr h="511745"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</a:rPr>
                        <a:t>2</a:t>
                      </a:r>
                    </a:p>
                  </a:txBody>
                  <a:tcPr marL="30721" marR="30721" marT="15361" marB="153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</a:rPr>
                        <a:t>FL</a:t>
                      </a:r>
                    </a:p>
                  </a:txBody>
                  <a:tcPr marL="30721" marR="30721" marT="15361" marB="153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</a:rPr>
                        <a:t>UCF</a:t>
                      </a:r>
                    </a:p>
                  </a:txBody>
                  <a:tcPr marL="30721" marR="30721" marT="15361" marB="153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dirty="0">
                          <a:effectLst/>
                        </a:rPr>
                        <a:t>University of Central Florida Orlando, FL</a:t>
                      </a:r>
                    </a:p>
                  </a:txBody>
                  <a:tcPr marL="30721" marR="30721" marT="15361" marB="153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dirty="0">
                          <a:effectLst/>
                        </a:rPr>
                        <a:t>70.0</a:t>
                      </a:r>
                    </a:p>
                  </a:txBody>
                  <a:tcPr marL="30721" marR="30721" marT="15361" marB="153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dirty="0">
                          <a:effectLst/>
                        </a:rPr>
                        <a:t>7.0</a:t>
                      </a:r>
                    </a:p>
                  </a:txBody>
                  <a:tcPr marL="30721" marR="30721" marT="15361" marB="153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</a:rPr>
                        <a:t>4.0</a:t>
                      </a:r>
                    </a:p>
                  </a:txBody>
                  <a:tcPr marL="30721" marR="30721" marT="15361" marB="153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</a:rPr>
                        <a:t>90.0</a:t>
                      </a:r>
                    </a:p>
                  </a:txBody>
                  <a:tcPr marL="30721" marR="30721" marT="15361" marB="153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</a:rPr>
                        <a:t>80.0</a:t>
                      </a:r>
                    </a:p>
                  </a:txBody>
                  <a:tcPr marL="30721" marR="30721" marT="15361" marB="153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9972871"/>
                  </a:ext>
                </a:extLst>
              </a:tr>
              <a:tr h="414270"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</a:rPr>
                        <a:t>3</a:t>
                      </a:r>
                    </a:p>
                  </a:txBody>
                  <a:tcPr marL="30721" marR="30721" marT="15361" marB="153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</a:rPr>
                        <a:t>FL</a:t>
                      </a:r>
                    </a:p>
                  </a:txBody>
                  <a:tcPr marL="30721" marR="30721" marT="15361" marB="153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</a:rPr>
                        <a:t>UF</a:t>
                      </a:r>
                    </a:p>
                  </a:txBody>
                  <a:tcPr marL="30721" marR="30721" marT="15361" marB="153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</a:rPr>
                        <a:t>University of Florida Gainesville, FL</a:t>
                      </a:r>
                    </a:p>
                  </a:txBody>
                  <a:tcPr marL="30721" marR="30721" marT="15361" marB="153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</a:rPr>
                        <a:t>88.0</a:t>
                      </a:r>
                    </a:p>
                  </a:txBody>
                  <a:tcPr marL="30721" marR="30721" marT="15361" marB="153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dirty="0">
                          <a:effectLst/>
                        </a:rPr>
                        <a:t>3.0</a:t>
                      </a:r>
                    </a:p>
                  </a:txBody>
                  <a:tcPr marL="30721" marR="30721" marT="15361" marB="153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dirty="0">
                          <a:effectLst/>
                        </a:rPr>
                        <a:t>2.0</a:t>
                      </a:r>
                    </a:p>
                  </a:txBody>
                  <a:tcPr marL="30721" marR="30721" marT="15361" marB="153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</a:rPr>
                        <a:t>96.0</a:t>
                      </a:r>
                    </a:p>
                  </a:txBody>
                  <a:tcPr marL="30721" marR="30721" marT="15361" marB="153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</a:rPr>
                        <a:t>81.0</a:t>
                      </a:r>
                    </a:p>
                  </a:txBody>
                  <a:tcPr marL="30721" marR="30721" marT="15361" marB="153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2066620"/>
                  </a:ext>
                </a:extLst>
              </a:tr>
              <a:tr h="499561"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</a:rPr>
                        <a:t>4</a:t>
                      </a:r>
                    </a:p>
                  </a:txBody>
                  <a:tcPr marL="30721" marR="30721" marT="15361" marB="153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</a:rPr>
                        <a:t>FL</a:t>
                      </a:r>
                    </a:p>
                  </a:txBody>
                  <a:tcPr marL="30721" marR="30721" marT="15361" marB="153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</a:rPr>
                        <a:t>USF</a:t>
                      </a:r>
                    </a:p>
                  </a:txBody>
                  <a:tcPr marL="30721" marR="30721" marT="15361" marB="153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</a:rPr>
                        <a:t>University of South Florida-Main Campus Tampa...</a:t>
                      </a:r>
                    </a:p>
                  </a:txBody>
                  <a:tcPr marL="30721" marR="30721" marT="15361" marB="153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</a:rPr>
                        <a:t>71.0</a:t>
                      </a:r>
                    </a:p>
                  </a:txBody>
                  <a:tcPr marL="30721" marR="30721" marT="15361" marB="153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</a:rPr>
                        <a:t>6.0</a:t>
                      </a:r>
                    </a:p>
                  </a:txBody>
                  <a:tcPr marL="30721" marR="30721" marT="15361" marB="153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dirty="0">
                          <a:effectLst/>
                        </a:rPr>
                        <a:t>3.0</a:t>
                      </a:r>
                    </a:p>
                  </a:txBody>
                  <a:tcPr marL="30721" marR="30721" marT="15361" marB="153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dirty="0">
                          <a:effectLst/>
                        </a:rPr>
                        <a:t>90.0</a:t>
                      </a:r>
                    </a:p>
                  </a:txBody>
                  <a:tcPr marL="30721" marR="30721" marT="15361" marB="153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dirty="0">
                          <a:effectLst/>
                        </a:rPr>
                        <a:t>77.0</a:t>
                      </a:r>
                    </a:p>
                  </a:txBody>
                  <a:tcPr marL="30721" marR="30721" marT="15361" marB="153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347377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2F4107D0-E43C-4896-82A9-0E2BB55ED05A}"/>
              </a:ext>
            </a:extLst>
          </p:cNvPr>
          <p:cNvSpPr txBox="1"/>
          <p:nvPr/>
        </p:nvSpPr>
        <p:spPr>
          <a:xfrm>
            <a:off x="3051209" y="1053964"/>
            <a:ext cx="55627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4000" dirty="0"/>
              <a:t>     Graduation Rate Table</a:t>
            </a:r>
          </a:p>
        </p:txBody>
      </p:sp>
    </p:spTree>
    <p:extLst>
      <p:ext uri="{BB962C8B-B14F-4D97-AF65-F5344CB8AC3E}">
        <p14:creationId xmlns:p14="http://schemas.microsoft.com/office/powerpoint/2010/main" val="132517520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2000" fill="hold"/>
                                        <p:tgtEl>
                                          <p:spTgt spid="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749C117F-F390-437B-ADB0-57E87EFF3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A7EF42F8-2417-49A6-95CE-DE9503B0A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C6F623B-2003-4AED-B02F-541A150EC1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CD11837A-4F3D-419F-ACE2-E80B1EA284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B9411D1A-7E2C-4A36-BE32-BF7A8E130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0742BC3-654B-4E41-9A6A-73A42E4776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9401732C-37EE-4B98-A709-9530173F3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654E48C8-2A00-4C54-BC9C-B18EE49E9C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786"/>
            <a:ext cx="12229962" cy="6856214"/>
            <a:chOff x="-15736" y="0"/>
            <a:chExt cx="12229962" cy="6856214"/>
          </a:xfrm>
        </p:grpSpPr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CE0A0544-8F52-43F0-AC3E-DF683908B5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F4057D3-A680-4443-9E51-ED920A691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2F6853A4-7B38-4FDE-B024-AE8BA71E73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86ADF4DB-4290-4441-8F8E-04152FE606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E9FD1B0-C88D-4053-A357-07F0E577E9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0757" y="1974697"/>
            <a:ext cx="4094017" cy="2823880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>
                <a:solidFill>
                  <a:srgbClr val="262626"/>
                </a:solidFill>
              </a:rPr>
              <a:t>Graduation</a:t>
            </a:r>
            <a:r>
              <a:rPr lang="en-US" sz="4800" dirty="0">
                <a:solidFill>
                  <a:srgbClr val="262626"/>
                </a:solidFill>
              </a:rPr>
              <a:t> Rate</a:t>
            </a:r>
            <a:br>
              <a:rPr lang="en-US" sz="4800" dirty="0">
                <a:solidFill>
                  <a:srgbClr val="262626"/>
                </a:solidFill>
              </a:rPr>
            </a:br>
            <a:r>
              <a:rPr lang="en-US" sz="4800" dirty="0">
                <a:solidFill>
                  <a:srgbClr val="262626"/>
                </a:solidFill>
              </a:rPr>
              <a:t> versus</a:t>
            </a:r>
            <a:br>
              <a:rPr lang="en-US" sz="4800" dirty="0">
                <a:solidFill>
                  <a:srgbClr val="262626"/>
                </a:solidFill>
              </a:rPr>
            </a:br>
            <a:r>
              <a:rPr lang="en-US" sz="4800" dirty="0">
                <a:solidFill>
                  <a:srgbClr val="262626"/>
                </a:solidFill>
              </a:rPr>
              <a:t>Avg. Tuition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B10CF9-059E-4A34-98B7-783814AAF0B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9655" y="1142102"/>
            <a:ext cx="6400813" cy="457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300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</TotalTime>
  <Words>699</Words>
  <Application>Microsoft Office PowerPoint</Application>
  <PresentationFormat>Widescreen</PresentationFormat>
  <Paragraphs>148</Paragraphs>
  <Slides>21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Garamond</vt:lpstr>
      <vt:lpstr>Wingdings</vt:lpstr>
      <vt:lpstr>Organic</vt:lpstr>
      <vt:lpstr>  Graduation Rate for Top 5 Public Universities in Florida</vt:lpstr>
      <vt:lpstr>PowerPoint Presentation</vt:lpstr>
      <vt:lpstr>Top 5 Public Universities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Graduation Rate  versus Avg. Tuition</vt:lpstr>
      <vt:lpstr>Graduations vs. Tuition &amp; Fees Correlation</vt:lpstr>
      <vt:lpstr>Graduation Rate  versus Acceptance Rate</vt:lpstr>
      <vt:lpstr>Graduations vs. Acceptance   Correlation</vt:lpstr>
      <vt:lpstr>Graduation Rate  versus Total Student</vt:lpstr>
      <vt:lpstr>Graduations vs. Total Student   Correlation</vt:lpstr>
      <vt:lpstr>ACT Scores</vt:lpstr>
      <vt:lpstr>SAT Scores</vt:lpstr>
      <vt:lpstr>Graduations vs. ACT, SAT test scores  Correlation</vt:lpstr>
      <vt:lpstr>PowerPoint Presentation</vt:lpstr>
      <vt:lpstr>College Admissions typical considerations</vt:lpstr>
      <vt:lpstr>  What drives the Graduation rate within the top 5 Universities in the Sunshine State of FLORIDA?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Graduation Rate for Top 5 Public Universities in Florida</dc:title>
  <dc:creator>cheikh sidi_elmotar</dc:creator>
  <cp:lastModifiedBy>cheikh sidi_elmotar</cp:lastModifiedBy>
  <cp:revision>28</cp:revision>
  <dcterms:created xsi:type="dcterms:W3CDTF">2019-10-11T16:26:23Z</dcterms:created>
  <dcterms:modified xsi:type="dcterms:W3CDTF">2019-10-12T01:19:44Z</dcterms:modified>
</cp:coreProperties>
</file>